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Override PartName="/ppt/ink/ink6.xml" ContentType="application/inkml+xml"/>
  <Override PartName="/ppt/ink/ink7.xml" ContentType="application/inkml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4.xml" ContentType="application/inkml+xml"/>
  <Override PartName="/ppt/ink/ink5.xml" ContentType="application/inkml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8" r:id="rId5"/>
    <p:sldId id="257" r:id="rId6"/>
    <p:sldId id="270" r:id="rId7"/>
    <p:sldId id="266" r:id="rId8"/>
    <p:sldId id="271" r:id="rId9"/>
    <p:sldId id="269" r:id="rId10"/>
    <p:sldId id="265" r:id="rId11"/>
    <p:sldId id="272" r:id="rId12"/>
    <p:sldId id="262" r:id="rId13"/>
    <p:sldId id="273" r:id="rId1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2D8ADC-45F9-4CED-A5B4-CC492B1E2D93}" type="doc">
      <dgm:prSet loTypeId="urn:microsoft.com/office/officeart/2005/8/layout/hProcess6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hr-HR"/>
        </a:p>
      </dgm:t>
    </dgm:pt>
    <dgm:pt modelId="{A66339F7-3F5C-4A9D-BF36-8582FEC7F516}">
      <dgm:prSet phldrT="[Text]"/>
      <dgm:spPr/>
      <dgm:t>
        <a:bodyPr/>
        <a:lstStyle/>
        <a:p>
          <a:r>
            <a:rPr lang="hr-HR" dirty="0"/>
            <a:t>PASIVNI ELEKTRONIČKI ELEMENTI</a:t>
          </a:r>
        </a:p>
      </dgm:t>
    </dgm:pt>
    <dgm:pt modelId="{4FAEA556-54FB-4B18-AFA3-21F8C0C7FFB4}" type="parTrans" cxnId="{D7D630D7-3CD6-4440-A2D6-58C2350CB34F}">
      <dgm:prSet/>
      <dgm:spPr/>
      <dgm:t>
        <a:bodyPr/>
        <a:lstStyle/>
        <a:p>
          <a:endParaRPr lang="hr-HR"/>
        </a:p>
      </dgm:t>
    </dgm:pt>
    <dgm:pt modelId="{5BC58198-C1E8-4FA1-8527-2ED58CD988DC}" type="sibTrans" cxnId="{D7D630D7-3CD6-4440-A2D6-58C2350CB34F}">
      <dgm:prSet/>
      <dgm:spPr/>
      <dgm:t>
        <a:bodyPr/>
        <a:lstStyle/>
        <a:p>
          <a:endParaRPr lang="hr-HR"/>
        </a:p>
      </dgm:t>
    </dgm:pt>
    <dgm:pt modelId="{6D3198BD-23A8-4718-817D-3BB47F80482A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hr-HR" dirty="0"/>
            <a:t> otpornici, zavojnice, kondenzatori</a:t>
          </a:r>
        </a:p>
        <a:p>
          <a:pPr marL="228600" lvl="1" indent="0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hr-HR" dirty="0"/>
        </a:p>
      </dgm:t>
    </dgm:pt>
    <dgm:pt modelId="{2234D508-FDAB-43FC-96B0-D2C7ADBEAB52}" type="parTrans" cxnId="{3A49981A-EB64-4DE1-B55C-64A77B38CB19}">
      <dgm:prSet/>
      <dgm:spPr/>
      <dgm:t>
        <a:bodyPr/>
        <a:lstStyle/>
        <a:p>
          <a:endParaRPr lang="hr-HR"/>
        </a:p>
      </dgm:t>
    </dgm:pt>
    <dgm:pt modelId="{61D448A5-F16F-49B3-9A25-21F7EB16FED6}" type="sibTrans" cxnId="{3A49981A-EB64-4DE1-B55C-64A77B38CB19}">
      <dgm:prSet/>
      <dgm:spPr/>
      <dgm:t>
        <a:bodyPr/>
        <a:lstStyle/>
        <a:p>
          <a:endParaRPr lang="hr-HR"/>
        </a:p>
      </dgm:t>
    </dgm:pt>
    <dgm:pt modelId="{5ABE778B-93AD-461D-943A-30F58C3EF40E}">
      <dgm:prSet phldrT="[Text]"/>
      <dgm:spPr/>
      <dgm:t>
        <a:bodyPr/>
        <a:lstStyle/>
        <a:p>
          <a:r>
            <a:rPr lang="hr-HR" dirty="0"/>
            <a:t>AKTIVNI ELEKTRONIČKI ELEMENTI</a:t>
          </a:r>
        </a:p>
      </dgm:t>
    </dgm:pt>
    <dgm:pt modelId="{D5906057-77BF-4F29-A6D4-0248D77670CC}" type="parTrans" cxnId="{AD0F9130-403E-44AC-B6D4-B45B1F6EE3DA}">
      <dgm:prSet/>
      <dgm:spPr/>
      <dgm:t>
        <a:bodyPr/>
        <a:lstStyle/>
        <a:p>
          <a:endParaRPr lang="hr-HR"/>
        </a:p>
      </dgm:t>
    </dgm:pt>
    <dgm:pt modelId="{1185EFCB-9545-4577-A90D-475691EA636C}" type="sibTrans" cxnId="{AD0F9130-403E-44AC-B6D4-B45B1F6EE3DA}">
      <dgm:prSet/>
      <dgm:spPr/>
      <dgm:t>
        <a:bodyPr/>
        <a:lstStyle/>
        <a:p>
          <a:endParaRPr lang="hr-HR"/>
        </a:p>
      </dgm:t>
    </dgm:pt>
    <dgm:pt modelId="{59F95550-2B5F-4945-8D7B-2B55E5202C37}">
      <dgm:prSet phldrT="[Text]"/>
      <dgm:spPr/>
      <dgm:t>
        <a:bodyPr/>
        <a:lstStyle/>
        <a:p>
          <a:r>
            <a:rPr lang="hr-HR" dirty="0"/>
            <a:t>elektronske cijevi, </a:t>
          </a:r>
          <a:r>
            <a:rPr lang="it-IT" dirty="0"/>
            <a:t>tranzistori, diode</a:t>
          </a:r>
          <a:r>
            <a:rPr lang="hr-HR" dirty="0"/>
            <a:t>,</a:t>
          </a:r>
          <a:r>
            <a:rPr lang="it-IT" dirty="0"/>
            <a:t> integrirani krugovi</a:t>
          </a:r>
          <a:endParaRPr lang="hr-HR" dirty="0"/>
        </a:p>
      </dgm:t>
    </dgm:pt>
    <dgm:pt modelId="{0F5DE537-ACEC-4668-A7AB-096B9B6BB9F9}" type="sibTrans" cxnId="{7B631713-2DF1-402D-827D-CA02F1E99C89}">
      <dgm:prSet/>
      <dgm:spPr/>
      <dgm:t>
        <a:bodyPr/>
        <a:lstStyle/>
        <a:p>
          <a:endParaRPr lang="hr-HR"/>
        </a:p>
      </dgm:t>
    </dgm:pt>
    <dgm:pt modelId="{F21385C8-5D21-4B7D-B26C-E91B47BC3A2A}" type="parTrans" cxnId="{7B631713-2DF1-402D-827D-CA02F1E99C89}">
      <dgm:prSet/>
      <dgm:spPr/>
      <dgm:t>
        <a:bodyPr/>
        <a:lstStyle/>
        <a:p>
          <a:endParaRPr lang="hr-HR"/>
        </a:p>
      </dgm:t>
    </dgm:pt>
    <dgm:pt modelId="{41527042-860B-40E0-BF2B-55BB6527DF8B}" type="pres">
      <dgm:prSet presAssocID="{F92D8ADC-45F9-4CED-A5B4-CC492B1E2D9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C1399916-9F01-463A-9A2C-D00B6218F23A}" type="pres">
      <dgm:prSet presAssocID="{A66339F7-3F5C-4A9D-BF36-8582FEC7F516}" presName="compNode" presStyleCnt="0"/>
      <dgm:spPr/>
    </dgm:pt>
    <dgm:pt modelId="{206FDBE7-9EE9-4289-BAE0-536C8F9D6A1D}" type="pres">
      <dgm:prSet presAssocID="{A66339F7-3F5C-4A9D-BF36-8582FEC7F516}" presName="noGeometry" presStyleCnt="0"/>
      <dgm:spPr/>
    </dgm:pt>
    <dgm:pt modelId="{293FC473-7A10-4ED8-9112-EE1E98314A84}" type="pres">
      <dgm:prSet presAssocID="{A66339F7-3F5C-4A9D-BF36-8582FEC7F516}" presName="childTextVisible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094079FA-13CE-4946-8780-EF13031CB1B9}" type="pres">
      <dgm:prSet presAssocID="{A66339F7-3F5C-4A9D-BF36-8582FEC7F516}" presName="childTextHidden" presStyleLbl="bgAccFollowNode1" presStyleIdx="0" presStyleCnt="2"/>
      <dgm:spPr/>
      <dgm:t>
        <a:bodyPr/>
        <a:lstStyle/>
        <a:p>
          <a:endParaRPr lang="hr-HR"/>
        </a:p>
      </dgm:t>
    </dgm:pt>
    <dgm:pt modelId="{E20E7833-9631-4732-8198-012571EF240B}" type="pres">
      <dgm:prSet presAssocID="{A66339F7-3F5C-4A9D-BF36-8582FEC7F516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89184B64-D54E-4B0F-8BBF-916723B7C72A}" type="pres">
      <dgm:prSet presAssocID="{A66339F7-3F5C-4A9D-BF36-8582FEC7F516}" presName="aSpace" presStyleCnt="0"/>
      <dgm:spPr/>
    </dgm:pt>
    <dgm:pt modelId="{B2802045-D4C2-4009-AB98-1E0A2CB8580A}" type="pres">
      <dgm:prSet presAssocID="{5ABE778B-93AD-461D-943A-30F58C3EF40E}" presName="compNode" presStyleCnt="0"/>
      <dgm:spPr/>
    </dgm:pt>
    <dgm:pt modelId="{52BD4C8F-1A6B-4A56-9D76-3437A0DC694B}" type="pres">
      <dgm:prSet presAssocID="{5ABE778B-93AD-461D-943A-30F58C3EF40E}" presName="noGeometry" presStyleCnt="0"/>
      <dgm:spPr/>
    </dgm:pt>
    <dgm:pt modelId="{74397B3A-57F4-40BC-8E25-104D15624CF3}" type="pres">
      <dgm:prSet presAssocID="{5ABE778B-93AD-461D-943A-30F58C3EF40E}" presName="childTextVisible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D0A4ED4B-25FA-473D-9D12-6052F7050BCE}" type="pres">
      <dgm:prSet presAssocID="{5ABE778B-93AD-461D-943A-30F58C3EF40E}" presName="childTextHidden" presStyleLbl="bgAccFollowNode1" presStyleIdx="1" presStyleCnt="2"/>
      <dgm:spPr/>
      <dgm:t>
        <a:bodyPr/>
        <a:lstStyle/>
        <a:p>
          <a:endParaRPr lang="hr-HR"/>
        </a:p>
      </dgm:t>
    </dgm:pt>
    <dgm:pt modelId="{6932462D-4A7B-47DD-8D82-E9F41D9B3500}" type="pres">
      <dgm:prSet presAssocID="{5ABE778B-93AD-461D-943A-30F58C3EF40E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C939D8DC-2A19-48BA-9E23-F8231E7AD5F9}" type="presOf" srcId="{A66339F7-3F5C-4A9D-BF36-8582FEC7F516}" destId="{E20E7833-9631-4732-8198-012571EF240B}" srcOrd="0" destOrd="0" presId="urn:microsoft.com/office/officeart/2005/8/layout/hProcess6"/>
    <dgm:cxn modelId="{BCFF0755-DAA7-49A2-A352-DD7DD8365ABF}" type="presOf" srcId="{6D3198BD-23A8-4718-817D-3BB47F80482A}" destId="{094079FA-13CE-4946-8780-EF13031CB1B9}" srcOrd="1" destOrd="0" presId="urn:microsoft.com/office/officeart/2005/8/layout/hProcess6"/>
    <dgm:cxn modelId="{09C108A1-E9AA-4969-903B-3CFE8E40F3A4}" type="presOf" srcId="{F92D8ADC-45F9-4CED-A5B4-CC492B1E2D93}" destId="{41527042-860B-40E0-BF2B-55BB6527DF8B}" srcOrd="0" destOrd="0" presId="urn:microsoft.com/office/officeart/2005/8/layout/hProcess6"/>
    <dgm:cxn modelId="{A64EEB60-193D-45E5-856C-B50FEF919F61}" type="presOf" srcId="{6D3198BD-23A8-4718-817D-3BB47F80482A}" destId="{293FC473-7A10-4ED8-9112-EE1E98314A84}" srcOrd="0" destOrd="0" presId="urn:microsoft.com/office/officeart/2005/8/layout/hProcess6"/>
    <dgm:cxn modelId="{3A49981A-EB64-4DE1-B55C-64A77B38CB19}" srcId="{A66339F7-3F5C-4A9D-BF36-8582FEC7F516}" destId="{6D3198BD-23A8-4718-817D-3BB47F80482A}" srcOrd="0" destOrd="0" parTransId="{2234D508-FDAB-43FC-96B0-D2C7ADBEAB52}" sibTransId="{61D448A5-F16F-49B3-9A25-21F7EB16FED6}"/>
    <dgm:cxn modelId="{C52B59B6-DB54-472C-B87E-09A405D9641A}" type="presOf" srcId="{5ABE778B-93AD-461D-943A-30F58C3EF40E}" destId="{6932462D-4A7B-47DD-8D82-E9F41D9B3500}" srcOrd="0" destOrd="0" presId="urn:microsoft.com/office/officeart/2005/8/layout/hProcess6"/>
    <dgm:cxn modelId="{25CB3292-6D96-43FA-B337-06541B128E81}" type="presOf" srcId="{59F95550-2B5F-4945-8D7B-2B55E5202C37}" destId="{74397B3A-57F4-40BC-8E25-104D15624CF3}" srcOrd="0" destOrd="0" presId="urn:microsoft.com/office/officeart/2005/8/layout/hProcess6"/>
    <dgm:cxn modelId="{D7D630D7-3CD6-4440-A2D6-58C2350CB34F}" srcId="{F92D8ADC-45F9-4CED-A5B4-CC492B1E2D93}" destId="{A66339F7-3F5C-4A9D-BF36-8582FEC7F516}" srcOrd="0" destOrd="0" parTransId="{4FAEA556-54FB-4B18-AFA3-21F8C0C7FFB4}" sibTransId="{5BC58198-C1E8-4FA1-8527-2ED58CD988DC}"/>
    <dgm:cxn modelId="{4DD14CCA-A971-4F1E-ACDD-B002B6EE2BE3}" type="presOf" srcId="{59F95550-2B5F-4945-8D7B-2B55E5202C37}" destId="{D0A4ED4B-25FA-473D-9D12-6052F7050BCE}" srcOrd="1" destOrd="0" presId="urn:microsoft.com/office/officeart/2005/8/layout/hProcess6"/>
    <dgm:cxn modelId="{7B631713-2DF1-402D-827D-CA02F1E99C89}" srcId="{5ABE778B-93AD-461D-943A-30F58C3EF40E}" destId="{59F95550-2B5F-4945-8D7B-2B55E5202C37}" srcOrd="0" destOrd="0" parTransId="{F21385C8-5D21-4B7D-B26C-E91B47BC3A2A}" sibTransId="{0F5DE537-ACEC-4668-A7AB-096B9B6BB9F9}"/>
    <dgm:cxn modelId="{AD0F9130-403E-44AC-B6D4-B45B1F6EE3DA}" srcId="{F92D8ADC-45F9-4CED-A5B4-CC492B1E2D93}" destId="{5ABE778B-93AD-461D-943A-30F58C3EF40E}" srcOrd="1" destOrd="0" parTransId="{D5906057-77BF-4F29-A6D4-0248D77670CC}" sibTransId="{1185EFCB-9545-4577-A90D-475691EA636C}"/>
    <dgm:cxn modelId="{3CE765A5-202E-4AC9-B018-6CA22EFB50AD}" type="presParOf" srcId="{41527042-860B-40E0-BF2B-55BB6527DF8B}" destId="{C1399916-9F01-463A-9A2C-D00B6218F23A}" srcOrd="0" destOrd="0" presId="urn:microsoft.com/office/officeart/2005/8/layout/hProcess6"/>
    <dgm:cxn modelId="{730A10BB-A3D8-492C-951A-D224E3AF2958}" type="presParOf" srcId="{C1399916-9F01-463A-9A2C-D00B6218F23A}" destId="{206FDBE7-9EE9-4289-BAE0-536C8F9D6A1D}" srcOrd="0" destOrd="0" presId="urn:microsoft.com/office/officeart/2005/8/layout/hProcess6"/>
    <dgm:cxn modelId="{9F3DB936-46BC-434E-9410-0C82AE9ED8EB}" type="presParOf" srcId="{C1399916-9F01-463A-9A2C-D00B6218F23A}" destId="{293FC473-7A10-4ED8-9112-EE1E98314A84}" srcOrd="1" destOrd="0" presId="urn:microsoft.com/office/officeart/2005/8/layout/hProcess6"/>
    <dgm:cxn modelId="{1323521B-6C91-46FC-8DD1-8DB7DE2F2168}" type="presParOf" srcId="{C1399916-9F01-463A-9A2C-D00B6218F23A}" destId="{094079FA-13CE-4946-8780-EF13031CB1B9}" srcOrd="2" destOrd="0" presId="urn:microsoft.com/office/officeart/2005/8/layout/hProcess6"/>
    <dgm:cxn modelId="{33A3538D-51C8-4A7B-847D-702A82227E88}" type="presParOf" srcId="{C1399916-9F01-463A-9A2C-D00B6218F23A}" destId="{E20E7833-9631-4732-8198-012571EF240B}" srcOrd="3" destOrd="0" presId="urn:microsoft.com/office/officeart/2005/8/layout/hProcess6"/>
    <dgm:cxn modelId="{597A4DCA-E6B8-451B-A596-39150973FAA3}" type="presParOf" srcId="{41527042-860B-40E0-BF2B-55BB6527DF8B}" destId="{89184B64-D54E-4B0F-8BBF-916723B7C72A}" srcOrd="1" destOrd="0" presId="urn:microsoft.com/office/officeart/2005/8/layout/hProcess6"/>
    <dgm:cxn modelId="{CC17B8F4-86E5-44C5-837E-90F9A32898F8}" type="presParOf" srcId="{41527042-860B-40E0-BF2B-55BB6527DF8B}" destId="{B2802045-D4C2-4009-AB98-1E0A2CB8580A}" srcOrd="2" destOrd="0" presId="urn:microsoft.com/office/officeart/2005/8/layout/hProcess6"/>
    <dgm:cxn modelId="{B7CEB919-0139-4D38-95A4-9AE4F7278ECB}" type="presParOf" srcId="{B2802045-D4C2-4009-AB98-1E0A2CB8580A}" destId="{52BD4C8F-1A6B-4A56-9D76-3437A0DC694B}" srcOrd="0" destOrd="0" presId="urn:microsoft.com/office/officeart/2005/8/layout/hProcess6"/>
    <dgm:cxn modelId="{85678B4F-7C35-439E-8586-882B275928E7}" type="presParOf" srcId="{B2802045-D4C2-4009-AB98-1E0A2CB8580A}" destId="{74397B3A-57F4-40BC-8E25-104D15624CF3}" srcOrd="1" destOrd="0" presId="urn:microsoft.com/office/officeart/2005/8/layout/hProcess6"/>
    <dgm:cxn modelId="{05A06AA2-5BA3-4E8E-9E72-BF7FE33DD962}" type="presParOf" srcId="{B2802045-D4C2-4009-AB98-1E0A2CB8580A}" destId="{D0A4ED4B-25FA-473D-9D12-6052F7050BCE}" srcOrd="2" destOrd="0" presId="urn:microsoft.com/office/officeart/2005/8/layout/hProcess6"/>
    <dgm:cxn modelId="{B65D7A39-27DE-46AB-9D44-3E4BCCCAFB85}" type="presParOf" srcId="{B2802045-D4C2-4009-AB98-1E0A2CB8580A}" destId="{6932462D-4A7B-47DD-8D82-E9F41D9B3500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FC473-7A10-4ED8-9112-EE1E98314A84}">
      <dsp:nvSpPr>
        <dsp:cNvPr id="0" name=""/>
        <dsp:cNvSpPr/>
      </dsp:nvSpPr>
      <dsp:spPr>
        <a:xfrm>
          <a:off x="1532817" y="0"/>
          <a:ext cx="3959834" cy="3461394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17145" rIns="34290" bIns="1714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r>
            <a:rPr lang="hr-HR" sz="2700" kern="1200" dirty="0"/>
            <a:t> otpornici, zavojnice, kondenzatori</a:t>
          </a:r>
        </a:p>
        <a:p>
          <a:pPr marL="228600" lvl="1" indent="0" algn="ctr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hr-HR" sz="2700" kern="1200" dirty="0"/>
        </a:p>
      </dsp:txBody>
      <dsp:txXfrm>
        <a:off x="2522776" y="519209"/>
        <a:ext cx="1930419" cy="2422976"/>
      </dsp:txXfrm>
    </dsp:sp>
    <dsp:sp modelId="{E20E7833-9631-4732-8198-012571EF240B}">
      <dsp:nvSpPr>
        <dsp:cNvPr id="0" name=""/>
        <dsp:cNvSpPr/>
      </dsp:nvSpPr>
      <dsp:spPr>
        <a:xfrm>
          <a:off x="542858" y="740738"/>
          <a:ext cx="1979917" cy="19799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PASIVNI ELEKTRONIČKI ELEMENTI</a:t>
          </a:r>
        </a:p>
      </dsp:txBody>
      <dsp:txXfrm>
        <a:off x="832810" y="1030690"/>
        <a:ext cx="1400013" cy="1400013"/>
      </dsp:txXfrm>
    </dsp:sp>
    <dsp:sp modelId="{74397B3A-57F4-40BC-8E25-104D15624CF3}">
      <dsp:nvSpPr>
        <dsp:cNvPr id="0" name=""/>
        <dsp:cNvSpPr/>
      </dsp:nvSpPr>
      <dsp:spPr>
        <a:xfrm>
          <a:off x="6757236" y="0"/>
          <a:ext cx="3959834" cy="3461394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17145" rIns="34290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elektronske cijevi, </a:t>
          </a:r>
          <a:r>
            <a:rPr lang="it-IT" sz="2700" kern="1200" dirty="0"/>
            <a:t>tranzistori, diode</a:t>
          </a:r>
          <a:r>
            <a:rPr lang="hr-HR" sz="2700" kern="1200" dirty="0"/>
            <a:t>,</a:t>
          </a:r>
          <a:r>
            <a:rPr lang="it-IT" sz="2700" kern="1200" dirty="0"/>
            <a:t> integrirani krugovi</a:t>
          </a:r>
          <a:endParaRPr lang="hr-HR" sz="2700" kern="1200" dirty="0"/>
        </a:p>
      </dsp:txBody>
      <dsp:txXfrm>
        <a:off x="7747195" y="519209"/>
        <a:ext cx="1930419" cy="2422976"/>
      </dsp:txXfrm>
    </dsp:sp>
    <dsp:sp modelId="{6932462D-4A7B-47DD-8D82-E9F41D9B3500}">
      <dsp:nvSpPr>
        <dsp:cNvPr id="0" name=""/>
        <dsp:cNvSpPr/>
      </dsp:nvSpPr>
      <dsp:spPr>
        <a:xfrm>
          <a:off x="5767277" y="740738"/>
          <a:ext cx="1979917" cy="19799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AKTIVNI ELEKTRONIČKI ELEMENTI</a:t>
          </a:r>
        </a:p>
      </dsp:txBody>
      <dsp:txXfrm>
        <a:off x="6057229" y="1030690"/>
        <a:ext cx="1400013" cy="1400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08:27:23.737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1 265,'-1'-6,"1"1,0-1,1 0,-1 1,1-1,0 0,0 1,1-1,0 1,0 0,0-1,1 1,-1 0,1 0,0 1,1-1,-1 1,1-1,0 1,0 0,0 0,1 1,-1-1,1 1,0 0,0 1,10-5,44-17,71-26,-109 45,0 1,0 1,35-1,-32 3,0-1,37-8,1-1,0 3,0 2,1 3,87 8,-16-2,2034-3,-2141 2,1 1,-1 1,0 1,48 17,-43-11,1-3,50 8,180 30,-119-17,6 8,-6-1,-8-9,133 21,-215-38,65 21,2 0,-80-21,0 1,47 21,-66-23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08:08:34.998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0 187,'24'-2,"0"0,0-2,38-11,-12 3,64-21,-86 23,0 1,1 1,0 2,39-4,-26 6,45-10,-45 6,45-2,-50 6,48-11,-52 8,1 2,34-2,706 6,-369 3,1989-2,-2357 2,0 2,40 9,-36-6,61 4,-51-10,-16-1,1 1,62 12,137 32,-198-38,0-3,-1-1,54-2,-51-2,0 2,74 12,-64-5,99 3,-51-6,7 11,-69-9,48 4,-22-4,0 3,92 26,-120-28,149 29,-157-31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08:29:26.776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1 160,'0'-2,"0"-1,1 1,-1 0,1-1,0 1,0-1,0 1,0 0,0 0,0-1,1 1,-1 0,1 0,-1 0,1 1,0-1,0 0,0 1,-1-1,2 1,1-2,54-24,-37 18,17-7,2 2,0 2,0 2,1 1,1 2,41-1,258 6,-165 6,1143-4,-1296 1,0 2,1 0,30 9,-27-5,1-1,29 1,67-5,-77-3,-1 2,88 13,-60-3,1-3,149-3,-208-5,9 1,-1 1,1 2,29 7,-25-4,50 5,12-10,-52-2,-1 2,66 11,-45-4,1-2,0-3,72-4,65 5,-75 13,-79-10,66 4,613-11,-347-3,-340 4,0 1,43 10,36 5,409-12,-293-8,1019 2,-1216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08:14:21.162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1 297,'3'-2,"0"0,0 1,0-1,0 0,-1 0,1 0,-1-1,1 1,-1-1,0 1,0-1,0 0,3-5,12-13,3 6,0 1,2 1,-1 0,2 2,26-10,37-19,-67 32,0 0,0 2,0 1,1 0,0 1,0 1,29 0,36-7,-11 1,129 0,-42 5,-12-12,35-2,778 14,-493 7,-289-5,205 5,-224 14,25 0,38 3,27 0,110 1,-142-4,21 4,-139-13,117-4,4-1,-54 14,49 1,55-19,-101-2,189 21,29 28,-5-30,-43-4,-2 29,284 15,-605-56,104 0,-1 5,138 24,269 49,-272-42,-79-8,-24-15,26 4,-38-7,-103-9,-1 1,71 14,124 49,-183-51,53 8,-13-4,-64-13,47 3,-42-7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08:33:09.403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1 160,'152'2,"171"-5,-171-15,-92 8,78-1,-102 9,0-2,39-9,-34 5,50-2,121 10,35-2,-109-16,-81 9,64-2,309 10,-197 3,-195-5,0 0,48-12,-45 7,69-4,600 10,-341 5,2186-3,-2521 2,0 1,49 12,39 4,-89-17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08:19:23.167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1 408,'7'-1,"1"-1,0 0,-1-1,1 0,-1 0,0 0,1-1,-2 0,1 0,0-1,-1 0,9-9,20-12,-12 11,7-6,0 2,1 1,1 2,1 1,56-18,148-16,-122 20,-80 19,0 1,1 1,48-3,124-6,77-3,-36 2,-15-1,1024 18,-606 3,-430-4,242 5,-271 15,62 2,-204-19,1 2,79 14,155 21,-229-27,93 30,-123-32,0-1,1-1,51 5,-47-10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08:37:52.216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1 276,'0'-4,"1"-1,0 1,-1 0,2 0,-1 1,0-1,1 0,0 0,0 0,0 1,0-1,0 1,1 0,0 0,-1 0,1 0,1 0,5-4,7-5,1 2,29-15,-32 17,21-6,0 1,1 1,1 2,-1 2,1 1,44-2,-24 2,81-21,-80 15,1 2,1 3,0 2,108 4,2199 5,-1291-5,-809 22,-25 0,-188-19,31 0,86 12,66 18,348 2,2211-37,-1506 6,-1238 1,85 14,19 2,142-17,-163-3,-100-6,-28 0,-22-3,-41-2,24 9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hr.mozaweb.com/en/Extra-3D_scenes-How_does_it_work_Mobile_phone-170436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26E8325-558C-4749-94E4-864FBA4B8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014" y="1451526"/>
            <a:ext cx="3395456" cy="33954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8EFFAA0-9244-450E-A1BA-B54A167F968F}"/>
              </a:ext>
            </a:extLst>
          </p:cNvPr>
          <p:cNvSpPr txBox="1"/>
          <p:nvPr/>
        </p:nvSpPr>
        <p:spPr>
          <a:xfrm>
            <a:off x="4850295" y="2610645"/>
            <a:ext cx="4890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Kako funkcionira tvoj </a:t>
            </a:r>
            <a:r>
              <a:rPr lang="hr-HR" sz="3200" dirty="0">
                <a:hlinkClick r:id="rId3"/>
              </a:rPr>
              <a:t>pametni telefon</a:t>
            </a:r>
            <a:r>
              <a:rPr lang="hr-HR" sz="3200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6639338" y="2058341"/>
            <a:ext cx="5552662" cy="15696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3200" dirty="0"/>
          </a:p>
          <a:p>
            <a:pPr algn="ctr"/>
            <a:r>
              <a:rPr lang="hr-HR" sz="3200" dirty="0"/>
              <a:t>ELEKTRONIČKI ELEMENTI</a:t>
            </a:r>
          </a:p>
          <a:p>
            <a:pPr algn="ctr"/>
            <a:endParaRPr lang="hr-HR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6DFEAC3-6796-4DB9-9FE6-7D8F86D61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6639339" cy="443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D21CD64-FC86-4ABA-9A94-9901927F6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59896" cy="26993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C7F1B47-C3A5-4CFD-A72A-6E76645284AF}"/>
              </a:ext>
            </a:extLst>
          </p:cNvPr>
          <p:cNvSpPr txBox="1"/>
          <p:nvPr/>
        </p:nvSpPr>
        <p:spPr>
          <a:xfrm>
            <a:off x="5780157" y="276876"/>
            <a:ext cx="510091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dirty="0"/>
              <a:t>ELEKTRONIČKI ELEMENTI</a:t>
            </a:r>
          </a:p>
          <a:p>
            <a:r>
              <a:rPr lang="hr-HR" sz="900" dirty="0"/>
              <a:t> </a:t>
            </a:r>
          </a:p>
          <a:p>
            <a:r>
              <a:rPr lang="hr-HR" sz="2800" dirty="0"/>
              <a:t>Dijelovi </a:t>
            </a:r>
            <a:r>
              <a:rPr lang="hr-HR" sz="3200" dirty="0"/>
              <a:t>od kojih se sastoje svi elektronički uređaji i sklopovi.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19781566-1971-4BD1-85F8-6F3637DF0C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1774609"/>
              </p:ext>
            </p:extLst>
          </p:nvPr>
        </p:nvGraphicFramePr>
        <p:xfrm>
          <a:off x="150192" y="3018845"/>
          <a:ext cx="11259930" cy="3461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4392FAD-977C-414F-A801-22C653AA181F}"/>
              </a:ext>
            </a:extLst>
          </p:cNvPr>
          <p:cNvSpPr txBox="1"/>
          <p:nvPr/>
        </p:nvSpPr>
        <p:spPr>
          <a:xfrm>
            <a:off x="633045" y="198356"/>
            <a:ext cx="5106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OTPORNIK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F29DA2D-0522-4157-814A-BA193CC57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851" y="2719258"/>
            <a:ext cx="6202149" cy="4138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B95990A-7366-4B10-9091-DABBC84724B3}"/>
              </a:ext>
            </a:extLst>
          </p:cNvPr>
          <p:cNvSpPr txBox="1"/>
          <p:nvPr/>
        </p:nvSpPr>
        <p:spPr>
          <a:xfrm>
            <a:off x="633046" y="1590601"/>
            <a:ext cx="8603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pružaju električni otpor prolazu električne struje</a:t>
            </a:r>
            <a:endParaRPr lang="hr-HR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F07CF5B-6916-4AD9-8983-93613384F926}"/>
              </a:ext>
            </a:extLst>
          </p:cNvPr>
          <p:cNvSpPr txBox="1"/>
          <p:nvPr/>
        </p:nvSpPr>
        <p:spPr>
          <a:xfrm>
            <a:off x="633045" y="2620765"/>
            <a:ext cx="86037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reguliraju jakosti struje i veličine napona</a:t>
            </a:r>
            <a:endParaRPr lang="hr-HR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26BDFF1-A7BB-4F32-B113-1EE67564E402}"/>
              </a:ext>
            </a:extLst>
          </p:cNvPr>
          <p:cNvSpPr txBox="1"/>
          <p:nvPr/>
        </p:nvSpPr>
        <p:spPr>
          <a:xfrm>
            <a:off x="633046" y="366901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mogu biti stalni i promjenjivi</a:t>
            </a:r>
            <a:endParaRPr lang="hr-HR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57EE20B-20F3-4255-82CE-12703FD4A499}"/>
              </a:ext>
            </a:extLst>
          </p:cNvPr>
          <p:cNvSpPr txBox="1"/>
          <p:nvPr/>
        </p:nvSpPr>
        <p:spPr>
          <a:xfrm>
            <a:off x="633046" y="4820479"/>
            <a:ext cx="7411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jedinica za mjerenje otpora jest om (Ω).</a:t>
            </a:r>
            <a:endParaRPr lang="hr-HR" sz="3200" dirty="0"/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4B0FDF80-AEC7-45CA-8175-71A10728ED35}"/>
                  </a:ext>
                </a:extLst>
              </p14:cNvPr>
              <p14:cNvContentPartPr/>
              <p14:nvPr/>
            </p14:nvContentPartPr>
            <p14:xfrm>
              <a:off x="754842" y="831401"/>
              <a:ext cx="1846080" cy="15732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B0FDF80-AEC7-45CA-8175-71A10728ED3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8842" y="759401"/>
                <a:ext cx="1917720" cy="30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4795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8C55B40-7D60-44F4-8396-ED355CA63064}"/>
              </a:ext>
            </a:extLst>
          </p:cNvPr>
          <p:cNvSpPr txBox="1"/>
          <p:nvPr/>
        </p:nvSpPr>
        <p:spPr>
          <a:xfrm>
            <a:off x="766282" y="1631264"/>
            <a:ext cx="82054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/>
              <a:t>vodič od kojega je napravljena zavojnica najčešće je bakren i izoliran je lakom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ADCBABD-E302-408A-ABDF-B6FAEA47A855}"/>
              </a:ext>
            </a:extLst>
          </p:cNvPr>
          <p:cNvSpPr txBox="1"/>
          <p:nvPr/>
        </p:nvSpPr>
        <p:spPr>
          <a:xfrm>
            <a:off x="673517" y="4668135"/>
            <a:ext cx="80838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/>
              <a:t>sastoji se od žice namotane jednostavno ili ukriženo u jednom ili više slojeva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2A464EF-3780-47CA-968D-FAE4571E52A8}"/>
              </a:ext>
            </a:extLst>
          </p:cNvPr>
          <p:cNvSpPr txBox="1"/>
          <p:nvPr/>
        </p:nvSpPr>
        <p:spPr>
          <a:xfrm>
            <a:off x="673517" y="3087150"/>
            <a:ext cx="98752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/>
              <a:t>prolaskom struje stvara se magnetsko polje koje se opire daljnjem prolasku struje i mijenja valni oblik struje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E7EFE05-9A6C-492C-B6AA-396007E38D0A}"/>
              </a:ext>
            </a:extLst>
          </p:cNvPr>
          <p:cNvSpPr txBox="1"/>
          <p:nvPr/>
        </p:nvSpPr>
        <p:spPr>
          <a:xfrm>
            <a:off x="673517" y="357809"/>
            <a:ext cx="4322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ZAVOJNICA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A0CB4B20-367A-4C86-A071-A2EF29930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9848" y="50279"/>
            <a:ext cx="3956045" cy="3161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460DB4A-D677-4618-83A7-E05C17414AB3}"/>
                  </a:ext>
                </a:extLst>
              </p14:cNvPr>
              <p14:cNvContentPartPr/>
              <p14:nvPr/>
            </p14:nvContentPartPr>
            <p14:xfrm>
              <a:off x="622701" y="1019186"/>
              <a:ext cx="2426400" cy="1047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460DB4A-D677-4618-83A7-E05C17414AB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6701" y="947546"/>
                <a:ext cx="2498040" cy="24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44336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AA1235C-5E88-4B77-B70E-CC9152F8F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85" y="2154825"/>
            <a:ext cx="9022862" cy="1835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7262A09-BC4E-4E71-831B-FB40CF09B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85" y="3989880"/>
            <a:ext cx="6889077" cy="1652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681CAB5-7A1E-4A69-BDD7-D8F6A8E11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7940" y="4172776"/>
            <a:ext cx="4712616" cy="25483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3EE3B29-A73A-48DA-AA0F-3760E253A7FD}"/>
              </a:ext>
            </a:extLst>
          </p:cNvPr>
          <p:cNvSpPr txBox="1"/>
          <p:nvPr/>
        </p:nvSpPr>
        <p:spPr>
          <a:xfrm>
            <a:off x="1125415" y="745588"/>
            <a:ext cx="4768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KONDENZATOR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9F4D988-E902-4AD7-BD10-D541F8C95543}"/>
                  </a:ext>
                </a:extLst>
              </p14:cNvPr>
              <p14:cNvContentPartPr/>
              <p14:nvPr/>
            </p14:nvContentPartPr>
            <p14:xfrm>
              <a:off x="1251471" y="1407011"/>
              <a:ext cx="2854800" cy="8712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9F4D988-E902-4AD7-BD10-D541F8C9554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15831" y="1335011"/>
                <a:ext cx="2926440" cy="23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194686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701C7F5-899C-4EF3-8BD6-779A1A58B9D5}"/>
              </a:ext>
            </a:extLst>
          </p:cNvPr>
          <p:cNvSpPr txBox="1"/>
          <p:nvPr/>
        </p:nvSpPr>
        <p:spPr>
          <a:xfrm>
            <a:off x="609600" y="516836"/>
            <a:ext cx="4041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ELEKTRONSKA CIJEV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90C6661-492B-46E5-A295-3CECA295AA7D}"/>
                  </a:ext>
                </a:extLst>
              </p14:cNvPr>
              <p14:cNvContentPartPr/>
              <p14:nvPr/>
            </p14:nvContentPartPr>
            <p14:xfrm>
              <a:off x="609600" y="1163167"/>
              <a:ext cx="4146120" cy="266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90C6661-492B-46E5-A295-3CECA295AA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960" y="1091167"/>
                <a:ext cx="4217760" cy="4104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7B55DD4-2476-4231-92A9-ED728A1D22A6}"/>
              </a:ext>
            </a:extLst>
          </p:cNvPr>
          <p:cNvSpPr txBox="1"/>
          <p:nvPr/>
        </p:nvSpPr>
        <p:spPr>
          <a:xfrm>
            <a:off x="648980" y="2101983"/>
            <a:ext cx="80046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/>
              <a:t>rad temelji na protoku slobodnih elektrona u zrakopraznom prostoru između dviju ili više elektroda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0FCF61E-692A-43C8-89B5-AD604A8CF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5957" y="3429000"/>
            <a:ext cx="4744016" cy="3250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7870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92BCFB2-3806-49FC-9629-F8215E178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3" y="1953474"/>
            <a:ext cx="7419475" cy="13473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534EDFD-E946-4262-B69F-010185AC1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33" y="3557194"/>
            <a:ext cx="6236749" cy="13473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E166313-D429-421D-A6B8-511D3BA0C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32" y="5160914"/>
            <a:ext cx="6236749" cy="8596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E2F497B-0CDD-4E9E-873F-EB20DED92A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1518" y="3040814"/>
            <a:ext cx="4682134" cy="3505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AFF596A-121D-4E18-B389-D4D7AFFD5025}"/>
              </a:ext>
            </a:extLst>
          </p:cNvPr>
          <p:cNvSpPr txBox="1"/>
          <p:nvPr/>
        </p:nvSpPr>
        <p:spPr>
          <a:xfrm>
            <a:off x="1308295" y="647114"/>
            <a:ext cx="512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TRANZISTOR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53999D0-C5F1-4C2B-8AD4-3B5341FBCBC9}"/>
                  </a:ext>
                </a:extLst>
              </p14:cNvPr>
              <p14:cNvContentPartPr/>
              <p14:nvPr/>
            </p14:nvContentPartPr>
            <p14:xfrm>
              <a:off x="1434212" y="1377000"/>
              <a:ext cx="2446560" cy="583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53999D0-C5F1-4C2B-8AD4-3B5341FBCBC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98572" y="1305360"/>
                <a:ext cx="2518200" cy="20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10173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6132EC2-2164-4CB9-A035-FC72F3178C33}"/>
              </a:ext>
            </a:extLst>
          </p:cNvPr>
          <p:cNvSpPr txBox="1"/>
          <p:nvPr/>
        </p:nvSpPr>
        <p:spPr>
          <a:xfrm>
            <a:off x="821421" y="81811"/>
            <a:ext cx="6049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DIODA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A3A8A10-7A15-4CFC-85C2-30653886B0F8}"/>
                  </a:ext>
                </a:extLst>
              </p14:cNvPr>
              <p14:cNvContentPartPr/>
              <p14:nvPr/>
            </p14:nvContentPartPr>
            <p14:xfrm>
              <a:off x="635891" y="758183"/>
              <a:ext cx="2119680" cy="1468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A3A8A10-7A15-4CFC-85C2-30653886B0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9885" y="686183"/>
                <a:ext cx="2191332" cy="2905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B568262-1DBF-43D0-AC36-D88761046F63}"/>
              </a:ext>
            </a:extLst>
          </p:cNvPr>
          <p:cNvSpPr txBox="1"/>
          <p:nvPr/>
        </p:nvSpPr>
        <p:spPr>
          <a:xfrm>
            <a:off x="635891" y="984903"/>
            <a:ext cx="71298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propušta struju samo u jednom </a:t>
            </a:r>
          </a:p>
          <a:p>
            <a:r>
              <a:rPr lang="pl-PL" sz="3200" dirty="0"/>
              <a:t>     smjeru -  smjer anoda katoda</a:t>
            </a:r>
            <a:endParaRPr lang="hr-HR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2D64CDF-E6FA-46E1-8A77-A6C0D3FF75EB}"/>
              </a:ext>
            </a:extLst>
          </p:cNvPr>
          <p:cNvSpPr txBox="1"/>
          <p:nvPr/>
        </p:nvSpPr>
        <p:spPr>
          <a:xfrm>
            <a:off x="635891" y="215194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dirty="0"/>
              <a:t>Zenerove</a:t>
            </a:r>
            <a:r>
              <a:rPr lang="hr-HR" sz="3200" dirty="0"/>
              <a:t>,</a:t>
            </a:r>
            <a:r>
              <a:rPr lang="da-DK" sz="3200" dirty="0"/>
              <a:t> svjetleće ili</a:t>
            </a:r>
            <a:r>
              <a:rPr lang="hr-HR" sz="3200" dirty="0"/>
              <a:t> </a:t>
            </a:r>
            <a:r>
              <a:rPr lang="da-DK" sz="3200" dirty="0"/>
              <a:t>LED diode</a:t>
            </a:r>
            <a:endParaRPr lang="hr-HR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BC8CB6B-9E86-4DD6-BF2E-97DBC418D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564" y="3903357"/>
            <a:ext cx="4302199" cy="2954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5AC8F5A-F3DD-4F7C-9BF6-ED1818AEB6E7}"/>
              </a:ext>
            </a:extLst>
          </p:cNvPr>
          <p:cNvSpPr txBox="1"/>
          <p:nvPr/>
        </p:nvSpPr>
        <p:spPr>
          <a:xfrm>
            <a:off x="635891" y="323769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sastoji se od P-sloja i N-sloja</a:t>
            </a:r>
            <a:endParaRPr lang="hr-HR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CE99BF6-AF72-4BF3-8BE7-4EA4CDC9BA7C}"/>
              </a:ext>
            </a:extLst>
          </p:cNvPr>
          <p:cNvSpPr txBox="1"/>
          <p:nvPr/>
        </p:nvSpPr>
        <p:spPr>
          <a:xfrm>
            <a:off x="635891" y="4204677"/>
            <a:ext cx="734251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obična dioda provodi struju pri naponu od 0,7 V do 0,8 V, a svjetleća dioda od 1,2 V do 1,4 V.</a:t>
            </a:r>
            <a:endParaRPr lang="hr-HR" sz="3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D9503F4-8CE0-496A-9108-86816F0520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444" y="186122"/>
            <a:ext cx="4732319" cy="321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166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D1B22AD-7430-476D-BB6B-834A0F27FB32}"/>
              </a:ext>
            </a:extLst>
          </p:cNvPr>
          <p:cNvSpPr txBox="1"/>
          <p:nvPr/>
        </p:nvSpPr>
        <p:spPr>
          <a:xfrm>
            <a:off x="829994" y="647114"/>
            <a:ext cx="455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INTEGRIRANI KRUG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4B882D8-82A8-454B-8F23-48B66699B50C}"/>
                  </a:ext>
                </a:extLst>
              </p14:cNvPr>
              <p14:cNvContentPartPr/>
              <p14:nvPr/>
            </p14:nvContentPartPr>
            <p14:xfrm>
              <a:off x="745172" y="1461960"/>
              <a:ext cx="3968280" cy="99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14B882D8-82A8-454B-8F23-48B66699B5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9532" y="1390320"/>
                <a:ext cx="4039920" cy="2430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DD2D8A8-7408-45FD-86B8-EC406AEF39BB}"/>
              </a:ext>
            </a:extLst>
          </p:cNvPr>
          <p:cNvSpPr txBox="1"/>
          <p:nvPr/>
        </p:nvSpPr>
        <p:spPr>
          <a:xfrm>
            <a:off x="1246876" y="2176169"/>
            <a:ext cx="7897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/>
              <a:t>kombinacija međusobno povezanih elektroničkih poluvodičkih elemenata različitih funkcija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4D35C0F-9A6D-4775-ADB8-A7AC0D246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615" y="3163561"/>
            <a:ext cx="4780230" cy="3648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843349" y="732185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hr-HR" sz="4400" dirty="0"/>
              <a:t>LISTIĆ 5</a:t>
            </a:r>
          </a:p>
          <a:p>
            <a:r>
              <a:rPr lang="hr-HR" sz="4400" dirty="0"/>
              <a:t>Pasivni i aktivni elektronički elementi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5AF57F-D7F5-4562-9689-9D6B9BFCC851}"/>
              </a:ext>
            </a:extLst>
          </p:cNvPr>
          <p:cNvSpPr txBox="1"/>
          <p:nvPr/>
        </p:nvSpPr>
        <p:spPr>
          <a:xfrm>
            <a:off x="1060174" y="4002157"/>
            <a:ext cx="52743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Kada riješiš listić zamijeni ga sa svojim prijateljem u klupi te međusobno provjerite točnost svojih odgovora.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539" y="3793067"/>
            <a:ext cx="2881839" cy="181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49219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26D8236-C951-4CE5-8ED9-55BD8E8BF0C0}"/>
              </a:ext>
            </a:extLst>
          </p:cNvPr>
          <p:cNvSpPr txBox="1"/>
          <p:nvPr/>
        </p:nvSpPr>
        <p:spPr>
          <a:xfrm>
            <a:off x="782679" y="1889651"/>
            <a:ext cx="4611755" cy="34163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PREDVJEŽBA</a:t>
            </a:r>
          </a:p>
          <a:p>
            <a:r>
              <a:rPr lang="hr-HR" sz="3600" dirty="0"/>
              <a:t>OPERACIJSKA LISTA 5</a:t>
            </a:r>
          </a:p>
          <a:p>
            <a:r>
              <a:rPr lang="hr-HR" sz="3600" dirty="0"/>
              <a:t>VRUĆA ŽICA</a:t>
            </a:r>
          </a:p>
          <a:p>
            <a:endParaRPr lang="hr-HR" sz="3600" dirty="0"/>
          </a:p>
          <a:p>
            <a:r>
              <a:rPr lang="hr-HR" sz="3600" dirty="0"/>
              <a:t>OPERACIJSKA LISTA 2</a:t>
            </a:r>
          </a:p>
          <a:p>
            <a:r>
              <a:rPr lang="hr-HR" sz="3600" dirty="0"/>
              <a:t>STRUJNI KRUG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1B02BB7-FDA6-4248-8BAF-76FB3FF8865A}"/>
              </a:ext>
            </a:extLst>
          </p:cNvPr>
          <p:cNvSpPr txBox="1"/>
          <p:nvPr/>
        </p:nvSpPr>
        <p:spPr>
          <a:xfrm>
            <a:off x="5394434" y="2043540"/>
            <a:ext cx="3687576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800" dirty="0"/>
              <a:t>Pripremi radno mjesto.</a:t>
            </a:r>
          </a:p>
          <a:p>
            <a:r>
              <a:rPr lang="hr-HR" sz="2800" dirty="0"/>
              <a:t>Pazi namjere zaštite na radu.</a:t>
            </a:r>
          </a:p>
          <a:p>
            <a:r>
              <a:rPr lang="hr-HR" sz="2800" dirty="0"/>
              <a:t>Radno mjesto održavaj uredno.</a:t>
            </a:r>
          </a:p>
          <a:p>
            <a:r>
              <a:rPr lang="hr-HR" sz="2800" dirty="0"/>
              <a:t>Napiši izvješće o radu.</a:t>
            </a: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xmlns="" val="3420940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2B6CA16-C375-44DE-B252-72962E13C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276" y="623628"/>
            <a:ext cx="7291448" cy="883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0C86F14-24A1-4AF3-ACB7-1F9E3D30E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670" y="1833293"/>
            <a:ext cx="3834716" cy="454191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59458D7C-F3A9-402B-A225-390C88E52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3076375"/>
              </p:ext>
            </p:extLst>
          </p:nvPr>
        </p:nvGraphicFramePr>
        <p:xfrm>
          <a:off x="405326" y="1643782"/>
          <a:ext cx="6538813" cy="5022215"/>
        </p:xfrm>
        <a:graphic>
          <a:graphicData uri="http://schemas.openxmlformats.org/drawingml/2006/table">
            <a:tbl>
              <a:tblPr firstRow="1" firstCol="1" bandRow="1"/>
              <a:tblGrid>
                <a:gridCol w="4410435">
                  <a:extLst>
                    <a:ext uri="{9D8B030D-6E8A-4147-A177-3AD203B41FA5}">
                      <a16:colId xmlns:a16="http://schemas.microsoft.com/office/drawing/2014/main" xmlns="" val="3348538840"/>
                    </a:ext>
                  </a:extLst>
                </a:gridCol>
                <a:gridCol w="2128378">
                  <a:extLst>
                    <a:ext uri="{9D8B030D-6E8A-4147-A177-3AD203B41FA5}">
                      <a16:colId xmlns:a16="http://schemas.microsoft.com/office/drawing/2014/main" xmlns="" val="403414224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 VREDNOVANJA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47653410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Razlikujem aktivne i pasivne elektroničke elemente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119608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nazive mjernih jedinica za otpor, kapacitet i induktivitet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66716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Uz pomoć mogu  navesti svojstva elektroničkih elemenata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05220114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36483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31778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279</Words>
  <Application>Microsoft Office PowerPoint</Application>
  <PresentationFormat>Custom</PresentationFormat>
  <Paragraphs>55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49</cp:revision>
  <dcterms:created xsi:type="dcterms:W3CDTF">2021-03-28T05:05:24Z</dcterms:created>
  <dcterms:modified xsi:type="dcterms:W3CDTF">2021-09-22T10:27:01Z</dcterms:modified>
</cp:coreProperties>
</file>