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57" r:id="rId5"/>
    <p:sldId id="265" r:id="rId6"/>
    <p:sldId id="262" r:id="rId7"/>
    <p:sldId id="264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C8DB51-9CB7-400F-90EF-999C87A8B5B2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hr-HR"/>
        </a:p>
      </dgm:t>
    </dgm:pt>
    <dgm:pt modelId="{13E1F85E-CA8B-4F09-A869-5E31A455E9F4}">
      <dgm:prSet phldrT="[Text]"/>
      <dgm:spPr/>
      <dgm:t>
        <a:bodyPr/>
        <a:lstStyle/>
        <a:p>
          <a:r>
            <a:rPr lang="hr-HR" dirty="0"/>
            <a:t>TITRAJNI KRUG</a:t>
          </a:r>
        </a:p>
      </dgm:t>
    </dgm:pt>
    <dgm:pt modelId="{AC06820A-03DA-4C5C-AE2D-5738E24DEE63}" type="parTrans" cxnId="{6732CB0E-8640-41E6-A652-4E871929F6AC}">
      <dgm:prSet/>
      <dgm:spPr/>
      <dgm:t>
        <a:bodyPr/>
        <a:lstStyle/>
        <a:p>
          <a:endParaRPr lang="hr-HR"/>
        </a:p>
      </dgm:t>
    </dgm:pt>
    <dgm:pt modelId="{EC455099-0941-484D-A106-735D38F6042B}" type="sibTrans" cxnId="{6732CB0E-8640-41E6-A652-4E871929F6AC}">
      <dgm:prSet/>
      <dgm:spPr/>
      <dgm:t>
        <a:bodyPr/>
        <a:lstStyle/>
        <a:p>
          <a:endParaRPr lang="hr-HR"/>
        </a:p>
      </dgm:t>
    </dgm:pt>
    <dgm:pt modelId="{B3F96D3E-DEB8-4CAB-9E88-086A814FB13F}">
      <dgm:prSet phldrT="[Text]"/>
      <dgm:spPr/>
      <dgm:t>
        <a:bodyPr/>
        <a:lstStyle/>
        <a:p>
          <a:r>
            <a:rPr lang="hr-HR"/>
            <a:t>MULTIVIBRATOR</a:t>
          </a:r>
        </a:p>
      </dgm:t>
    </dgm:pt>
    <dgm:pt modelId="{070CAE25-DE9C-4A5D-B938-6E205D397134}" type="parTrans" cxnId="{DE89CB54-9AED-45A1-8FAF-BB0F88BACE60}">
      <dgm:prSet/>
      <dgm:spPr/>
      <dgm:t>
        <a:bodyPr/>
        <a:lstStyle/>
        <a:p>
          <a:endParaRPr lang="hr-HR"/>
        </a:p>
      </dgm:t>
    </dgm:pt>
    <dgm:pt modelId="{8E4A2B46-9912-4E2B-93FF-BD151A35BE94}" type="sibTrans" cxnId="{DE89CB54-9AED-45A1-8FAF-BB0F88BACE60}">
      <dgm:prSet/>
      <dgm:spPr/>
      <dgm:t>
        <a:bodyPr/>
        <a:lstStyle/>
        <a:p>
          <a:endParaRPr lang="hr-HR"/>
        </a:p>
      </dgm:t>
    </dgm:pt>
    <dgm:pt modelId="{7CB48177-6107-4016-8AA7-1AE9A645974D}">
      <dgm:prSet phldrT="[Text]"/>
      <dgm:spPr/>
      <dgm:t>
        <a:bodyPr/>
        <a:lstStyle/>
        <a:p>
          <a:r>
            <a:rPr lang="hr-HR"/>
            <a:t>R-C SPOJ</a:t>
          </a:r>
        </a:p>
      </dgm:t>
    </dgm:pt>
    <dgm:pt modelId="{2751D6A8-FA1A-4E27-80D3-725D5E741CC5}" type="parTrans" cxnId="{29D22F7A-596A-4AD6-85FB-BB8D26FCB182}">
      <dgm:prSet/>
      <dgm:spPr/>
      <dgm:t>
        <a:bodyPr/>
        <a:lstStyle/>
        <a:p>
          <a:endParaRPr lang="hr-HR"/>
        </a:p>
      </dgm:t>
    </dgm:pt>
    <dgm:pt modelId="{2D08A4DB-A36F-4A32-B0C7-A9EA2CA54B92}" type="sibTrans" cxnId="{29D22F7A-596A-4AD6-85FB-BB8D26FCB182}">
      <dgm:prSet/>
      <dgm:spPr/>
      <dgm:t>
        <a:bodyPr/>
        <a:lstStyle/>
        <a:p>
          <a:endParaRPr lang="hr-HR"/>
        </a:p>
      </dgm:t>
    </dgm:pt>
    <dgm:pt modelId="{49B5DCC7-9914-4A55-B131-D7824312CB68}">
      <dgm:prSet/>
      <dgm:spPr/>
      <dgm:t>
        <a:bodyPr/>
        <a:lstStyle/>
        <a:p>
          <a:r>
            <a:rPr lang="hr-HR"/>
            <a:t>uz tranzistor najvažniji sastavni element radio-tehničkih uređaja. </a:t>
          </a:r>
        </a:p>
      </dgm:t>
    </dgm:pt>
    <dgm:pt modelId="{28CA203B-87A1-4518-BC39-82DB56DD72B2}" type="parTrans" cxnId="{87C98F38-A004-4CB2-92CE-83D08D57A6B0}">
      <dgm:prSet/>
      <dgm:spPr/>
      <dgm:t>
        <a:bodyPr/>
        <a:lstStyle/>
        <a:p>
          <a:endParaRPr lang="hr-HR"/>
        </a:p>
      </dgm:t>
    </dgm:pt>
    <dgm:pt modelId="{FE95EA09-5927-413D-A720-1F1DAC08BD84}" type="sibTrans" cxnId="{87C98F38-A004-4CB2-92CE-83D08D57A6B0}">
      <dgm:prSet/>
      <dgm:spPr/>
      <dgm:t>
        <a:bodyPr/>
        <a:lstStyle/>
        <a:p>
          <a:endParaRPr lang="hr-HR"/>
        </a:p>
      </dgm:t>
    </dgm:pt>
    <dgm:pt modelId="{8058D997-9D5A-4452-9C00-0A64AAA16839}">
      <dgm:prSet/>
      <dgm:spPr/>
      <dgm:t>
        <a:bodyPr/>
        <a:lstStyle/>
        <a:p>
          <a:r>
            <a:rPr lang="hr-HR"/>
            <a:t>sastoji se od kondenzatora i zavojnice.</a:t>
          </a:r>
        </a:p>
      </dgm:t>
    </dgm:pt>
    <dgm:pt modelId="{DE18B2A7-6EB7-4B26-9A1F-023B7736D08A}" type="parTrans" cxnId="{6EE31FC6-9374-4709-811E-0FD0C9AF3FB4}">
      <dgm:prSet/>
      <dgm:spPr/>
      <dgm:t>
        <a:bodyPr/>
        <a:lstStyle/>
        <a:p>
          <a:endParaRPr lang="hr-HR"/>
        </a:p>
      </dgm:t>
    </dgm:pt>
    <dgm:pt modelId="{79724A37-8BBD-4A86-A824-4EB7220A5B53}" type="sibTrans" cxnId="{6EE31FC6-9374-4709-811E-0FD0C9AF3FB4}">
      <dgm:prSet/>
      <dgm:spPr/>
      <dgm:t>
        <a:bodyPr/>
        <a:lstStyle/>
        <a:p>
          <a:endParaRPr lang="hr-HR"/>
        </a:p>
      </dgm:t>
    </dgm:pt>
    <dgm:pt modelId="{C4D0827B-3EB7-4B8F-B9E6-8A01F12C1BD7}">
      <dgm:prSet/>
      <dgm:spPr/>
      <dgm:t>
        <a:bodyPr/>
        <a:lstStyle/>
        <a:p>
          <a:r>
            <a:rPr lang="fi-FI" dirty="0"/>
            <a:t>skupina impulsnih sklopova koja se</a:t>
          </a:r>
          <a:r>
            <a:rPr lang="hr-HR" dirty="0"/>
            <a:t> sastoji od dvaju aktivnih elemenata (tranzistorske sklopke) međusobno </a:t>
          </a:r>
          <a:r>
            <a:rPr lang="pl-PL" dirty="0"/>
            <a:t>povezanih od izlaza jednog na ulaz drugog i obrnuto.</a:t>
          </a:r>
          <a:endParaRPr lang="hr-HR" dirty="0"/>
        </a:p>
      </dgm:t>
    </dgm:pt>
    <dgm:pt modelId="{EF89E03F-0900-4D0B-9538-FABAD11DE715}" type="parTrans" cxnId="{9F85CC49-2A00-4A73-9B6C-DA8530B87268}">
      <dgm:prSet/>
      <dgm:spPr/>
      <dgm:t>
        <a:bodyPr/>
        <a:lstStyle/>
        <a:p>
          <a:endParaRPr lang="hr-HR"/>
        </a:p>
      </dgm:t>
    </dgm:pt>
    <dgm:pt modelId="{7EBAFDDB-6551-4108-A6DA-D7458DBF721C}" type="sibTrans" cxnId="{9F85CC49-2A00-4A73-9B6C-DA8530B87268}">
      <dgm:prSet/>
      <dgm:spPr/>
      <dgm:t>
        <a:bodyPr/>
        <a:lstStyle/>
        <a:p>
          <a:endParaRPr lang="hr-HR"/>
        </a:p>
      </dgm:t>
    </dgm:pt>
    <dgm:pt modelId="{7C5BDF93-BE56-47FA-B882-2166ABD539F5}">
      <dgm:prSet/>
      <dgm:spPr/>
      <dgm:t>
        <a:bodyPr/>
        <a:lstStyle/>
        <a:p>
          <a:r>
            <a:rPr lang="hr-HR" dirty="0"/>
            <a:t>osnovni je elektronički spoj sastavljen </a:t>
          </a:r>
          <a:r>
            <a:rPr lang="pl-PL" dirty="0"/>
            <a:t>od samo dvaju elemenata: otpornika i kondenzatora. </a:t>
          </a:r>
          <a:endParaRPr lang="hr-HR" dirty="0"/>
        </a:p>
      </dgm:t>
    </dgm:pt>
    <dgm:pt modelId="{F91B1B78-1C8F-4A6A-8F03-4778C3924311}" type="parTrans" cxnId="{01997E15-E45D-4B6F-B448-437D05B178FD}">
      <dgm:prSet/>
      <dgm:spPr/>
      <dgm:t>
        <a:bodyPr/>
        <a:lstStyle/>
        <a:p>
          <a:endParaRPr lang="hr-HR"/>
        </a:p>
      </dgm:t>
    </dgm:pt>
    <dgm:pt modelId="{8BD3D244-168C-4085-8A83-B50F24BD4A5B}" type="sibTrans" cxnId="{01997E15-E45D-4B6F-B448-437D05B178FD}">
      <dgm:prSet/>
      <dgm:spPr/>
    </dgm:pt>
    <dgm:pt modelId="{E2015E20-25DA-4828-8921-75ABD1F8F199}">
      <dgm:prSet/>
      <dgm:spPr/>
      <dgm:t>
        <a:bodyPr/>
        <a:lstStyle/>
        <a:p>
          <a:r>
            <a:rPr lang="pl-PL" dirty="0"/>
            <a:t>U R-C spoju otpor je u serijskom spoju s kondenzatorom</a:t>
          </a:r>
          <a:endParaRPr lang="hr-HR" dirty="0"/>
        </a:p>
      </dgm:t>
    </dgm:pt>
    <dgm:pt modelId="{20209BF7-484F-405D-ADE4-7E9B0A5E9951}" type="parTrans" cxnId="{EE6BFB2E-394B-46B5-B33B-D802D3E9591F}">
      <dgm:prSet/>
      <dgm:spPr/>
      <dgm:t>
        <a:bodyPr/>
        <a:lstStyle/>
        <a:p>
          <a:endParaRPr lang="hr-HR"/>
        </a:p>
      </dgm:t>
    </dgm:pt>
    <dgm:pt modelId="{C8C5CB06-5224-4E1B-98BE-99250DC7F361}" type="sibTrans" cxnId="{EE6BFB2E-394B-46B5-B33B-D802D3E9591F}">
      <dgm:prSet/>
      <dgm:spPr/>
      <dgm:t>
        <a:bodyPr/>
        <a:lstStyle/>
        <a:p>
          <a:endParaRPr lang="hr-HR"/>
        </a:p>
      </dgm:t>
    </dgm:pt>
    <dgm:pt modelId="{5681E607-9F45-4242-BB66-40768A1CC559}">
      <dgm:prSet/>
      <dgm:spPr/>
      <dgm:t>
        <a:bodyPr/>
        <a:lstStyle/>
        <a:p>
          <a:endParaRPr lang="hr-HR" dirty="0"/>
        </a:p>
      </dgm:t>
    </dgm:pt>
    <dgm:pt modelId="{5F14BFEA-0CFC-4D24-9BD5-E554CC83C43A}" type="parTrans" cxnId="{BD49E308-EAE5-495F-83FB-D669FF0B0E4B}">
      <dgm:prSet/>
      <dgm:spPr/>
      <dgm:t>
        <a:bodyPr/>
        <a:lstStyle/>
        <a:p>
          <a:endParaRPr lang="hr-HR"/>
        </a:p>
      </dgm:t>
    </dgm:pt>
    <dgm:pt modelId="{A27E86EE-6455-414D-967A-3BD88E8F9CC5}" type="sibTrans" cxnId="{BD49E308-EAE5-495F-83FB-D669FF0B0E4B}">
      <dgm:prSet/>
      <dgm:spPr/>
      <dgm:t>
        <a:bodyPr/>
        <a:lstStyle/>
        <a:p>
          <a:endParaRPr lang="hr-HR"/>
        </a:p>
      </dgm:t>
    </dgm:pt>
    <dgm:pt modelId="{C9830CE0-08FE-4E98-B1B6-F867A1EC531B}">
      <dgm:prSet/>
      <dgm:spPr/>
      <dgm:t>
        <a:bodyPr/>
        <a:lstStyle/>
        <a:p>
          <a:r>
            <a:rPr lang="hr-HR" dirty="0"/>
            <a:t>Vrijednost vremenske konstante R-C spoja računase prema sljedećoj formuli:                                                               T (u sekundama) = R (u omima) x C (u faradima)</a:t>
          </a:r>
        </a:p>
      </dgm:t>
    </dgm:pt>
    <dgm:pt modelId="{EC4DE818-EFD1-4A31-933D-D13F16E865FC}" type="parTrans" cxnId="{A017113D-A168-4B5C-8BE8-84B3D59202C2}">
      <dgm:prSet/>
      <dgm:spPr/>
      <dgm:t>
        <a:bodyPr/>
        <a:lstStyle/>
        <a:p>
          <a:endParaRPr lang="hr-HR"/>
        </a:p>
      </dgm:t>
    </dgm:pt>
    <dgm:pt modelId="{F0B0F874-8198-4736-A9BA-2F147E5BE896}" type="sibTrans" cxnId="{A017113D-A168-4B5C-8BE8-84B3D59202C2}">
      <dgm:prSet/>
      <dgm:spPr/>
      <dgm:t>
        <a:bodyPr/>
        <a:lstStyle/>
        <a:p>
          <a:endParaRPr lang="hr-HR"/>
        </a:p>
      </dgm:t>
    </dgm:pt>
    <dgm:pt modelId="{604F29A9-6F1C-41AD-A4F9-F4F405A89BD1}">
      <dgm:prSet/>
      <dgm:spPr/>
      <dgm:t>
        <a:bodyPr/>
        <a:lstStyle/>
        <a:p>
          <a:r>
            <a:rPr lang="it-IT" dirty="0"/>
            <a:t>Tri su osnovne vrste multivibratora: bistabilni,</a:t>
          </a:r>
          <a:r>
            <a:rPr lang="hr-HR" dirty="0"/>
            <a:t> </a:t>
          </a:r>
          <a:r>
            <a:rPr lang="it-IT" dirty="0"/>
            <a:t>monostabilni</a:t>
          </a:r>
          <a:r>
            <a:rPr lang="hr-HR" dirty="0"/>
            <a:t>, astabilni.</a:t>
          </a:r>
        </a:p>
      </dgm:t>
    </dgm:pt>
    <dgm:pt modelId="{47FE891B-E4CE-4036-86C1-69F7A9DCBB1A}" type="parTrans" cxnId="{78C8EAAC-8AF4-4257-BE53-B39CBAED69CC}">
      <dgm:prSet/>
      <dgm:spPr/>
      <dgm:t>
        <a:bodyPr/>
        <a:lstStyle/>
        <a:p>
          <a:endParaRPr lang="hr-HR"/>
        </a:p>
      </dgm:t>
    </dgm:pt>
    <dgm:pt modelId="{AAC35289-2A4A-484D-BFD4-80E2548E0A5B}" type="sibTrans" cxnId="{78C8EAAC-8AF4-4257-BE53-B39CBAED69CC}">
      <dgm:prSet/>
      <dgm:spPr/>
      <dgm:t>
        <a:bodyPr/>
        <a:lstStyle/>
        <a:p>
          <a:endParaRPr lang="hr-HR"/>
        </a:p>
      </dgm:t>
    </dgm:pt>
    <dgm:pt modelId="{79CB00FE-72F9-4A49-8FEE-1BD6D4B47883}" type="pres">
      <dgm:prSet presAssocID="{AFC8DB51-9CB7-400F-90EF-999C87A8B5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26CF465D-65F3-42BE-80CA-7A94A9C3C1A7}" type="pres">
      <dgm:prSet presAssocID="{13E1F85E-CA8B-4F09-A869-5E31A455E9F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B7E094F7-306D-453D-B6CF-935E6AE8A205}" type="pres">
      <dgm:prSet presAssocID="{13E1F85E-CA8B-4F09-A869-5E31A455E9F4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B4FA7D8-9887-4A3B-A08A-E811EF5CB58F}" type="pres">
      <dgm:prSet presAssocID="{B3F96D3E-DEB8-4CAB-9E88-086A814FB13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DB26FBD-8751-4B61-B903-6A210C5672EB}" type="pres">
      <dgm:prSet presAssocID="{B3F96D3E-DEB8-4CAB-9E88-086A814FB13F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2BACF39-852D-4351-A3FC-F5F725B8DA2C}" type="pres">
      <dgm:prSet presAssocID="{7CB48177-6107-4016-8AA7-1AE9A645974D}" presName="parentText" presStyleLbl="node1" presStyleIdx="2" presStyleCnt="3" custLinFactNeighborX="-442" custLinFactNeighborY="-2364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258E90A-6999-40B7-9F45-3446B84ABA1C}" type="pres">
      <dgm:prSet presAssocID="{7CB48177-6107-4016-8AA7-1AE9A645974D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6732CB0E-8640-41E6-A652-4E871929F6AC}" srcId="{AFC8DB51-9CB7-400F-90EF-999C87A8B5B2}" destId="{13E1F85E-CA8B-4F09-A869-5E31A455E9F4}" srcOrd="0" destOrd="0" parTransId="{AC06820A-03DA-4C5C-AE2D-5738E24DEE63}" sibTransId="{EC455099-0941-484D-A106-735D38F6042B}"/>
    <dgm:cxn modelId="{C9710690-C9ED-4B76-A41E-18102ED0863C}" type="presOf" srcId="{AFC8DB51-9CB7-400F-90EF-999C87A8B5B2}" destId="{79CB00FE-72F9-4A49-8FEE-1BD6D4B47883}" srcOrd="0" destOrd="0" presId="urn:microsoft.com/office/officeart/2005/8/layout/vList2"/>
    <dgm:cxn modelId="{6C795316-2BAA-454F-B8AB-46F81BB24953}" type="presOf" srcId="{C9830CE0-08FE-4E98-B1B6-F867A1EC531B}" destId="{8258E90A-6999-40B7-9F45-3446B84ABA1C}" srcOrd="0" destOrd="2" presId="urn:microsoft.com/office/officeart/2005/8/layout/vList2"/>
    <dgm:cxn modelId="{1119E20E-9295-4EBA-A6B0-A2B65A769FD7}" type="presOf" srcId="{E2015E20-25DA-4828-8921-75ABD1F8F199}" destId="{8258E90A-6999-40B7-9F45-3446B84ABA1C}" srcOrd="0" destOrd="1" presId="urn:microsoft.com/office/officeart/2005/8/layout/vList2"/>
    <dgm:cxn modelId="{7499617B-2CF1-458D-A4ED-4EC17F5038A8}" type="presOf" srcId="{8058D997-9D5A-4452-9C00-0A64AAA16839}" destId="{B7E094F7-306D-453D-B6CF-935E6AE8A205}" srcOrd="0" destOrd="1" presId="urn:microsoft.com/office/officeart/2005/8/layout/vList2"/>
    <dgm:cxn modelId="{44EFEA42-773B-4126-8B03-F9FBD90B167E}" type="presOf" srcId="{49B5DCC7-9914-4A55-B131-D7824312CB68}" destId="{B7E094F7-306D-453D-B6CF-935E6AE8A205}" srcOrd="0" destOrd="0" presId="urn:microsoft.com/office/officeart/2005/8/layout/vList2"/>
    <dgm:cxn modelId="{87C98F38-A004-4CB2-92CE-83D08D57A6B0}" srcId="{13E1F85E-CA8B-4F09-A869-5E31A455E9F4}" destId="{49B5DCC7-9914-4A55-B131-D7824312CB68}" srcOrd="0" destOrd="0" parTransId="{28CA203B-87A1-4518-BC39-82DB56DD72B2}" sibTransId="{FE95EA09-5927-413D-A720-1F1DAC08BD84}"/>
    <dgm:cxn modelId="{A017113D-A168-4B5C-8BE8-84B3D59202C2}" srcId="{7CB48177-6107-4016-8AA7-1AE9A645974D}" destId="{C9830CE0-08FE-4E98-B1B6-F867A1EC531B}" srcOrd="2" destOrd="0" parTransId="{EC4DE818-EFD1-4A31-933D-D13F16E865FC}" sibTransId="{F0B0F874-8198-4736-A9BA-2F147E5BE896}"/>
    <dgm:cxn modelId="{EE6BFB2E-394B-46B5-B33B-D802D3E9591F}" srcId="{7CB48177-6107-4016-8AA7-1AE9A645974D}" destId="{E2015E20-25DA-4828-8921-75ABD1F8F199}" srcOrd="1" destOrd="0" parTransId="{20209BF7-484F-405D-ADE4-7E9B0A5E9951}" sibTransId="{C8C5CB06-5224-4E1B-98BE-99250DC7F361}"/>
    <dgm:cxn modelId="{A21B0407-C00B-420F-9293-0D0E813F5124}" type="presOf" srcId="{B3F96D3E-DEB8-4CAB-9E88-086A814FB13F}" destId="{DB4FA7D8-9887-4A3B-A08A-E811EF5CB58F}" srcOrd="0" destOrd="0" presId="urn:microsoft.com/office/officeart/2005/8/layout/vList2"/>
    <dgm:cxn modelId="{DE89CB54-9AED-45A1-8FAF-BB0F88BACE60}" srcId="{AFC8DB51-9CB7-400F-90EF-999C87A8B5B2}" destId="{B3F96D3E-DEB8-4CAB-9E88-086A814FB13F}" srcOrd="1" destOrd="0" parTransId="{070CAE25-DE9C-4A5D-B938-6E205D397134}" sibTransId="{8E4A2B46-9912-4E2B-93FF-BD151A35BE94}"/>
    <dgm:cxn modelId="{188AB3C2-867D-4676-9AEC-A47A0A803D54}" type="presOf" srcId="{7CB48177-6107-4016-8AA7-1AE9A645974D}" destId="{E2BACF39-852D-4351-A3FC-F5F725B8DA2C}" srcOrd="0" destOrd="0" presId="urn:microsoft.com/office/officeart/2005/8/layout/vList2"/>
    <dgm:cxn modelId="{B8BF28CA-29E5-44FB-A40C-ACF56F80BE3B}" type="presOf" srcId="{C4D0827B-3EB7-4B8F-B9E6-8A01F12C1BD7}" destId="{FDB26FBD-8751-4B61-B903-6A210C5672EB}" srcOrd="0" destOrd="0" presId="urn:microsoft.com/office/officeart/2005/8/layout/vList2"/>
    <dgm:cxn modelId="{BD49E308-EAE5-495F-83FB-D669FF0B0E4B}" srcId="{7CB48177-6107-4016-8AA7-1AE9A645974D}" destId="{5681E607-9F45-4242-BB66-40768A1CC559}" srcOrd="3" destOrd="0" parTransId="{5F14BFEA-0CFC-4D24-9BD5-E554CC83C43A}" sibTransId="{A27E86EE-6455-414D-967A-3BD88E8F9CC5}"/>
    <dgm:cxn modelId="{29D22F7A-596A-4AD6-85FB-BB8D26FCB182}" srcId="{AFC8DB51-9CB7-400F-90EF-999C87A8B5B2}" destId="{7CB48177-6107-4016-8AA7-1AE9A645974D}" srcOrd="2" destOrd="0" parTransId="{2751D6A8-FA1A-4E27-80D3-725D5E741CC5}" sibTransId="{2D08A4DB-A36F-4A32-B0C7-A9EA2CA54B92}"/>
    <dgm:cxn modelId="{BD8C28E9-FC02-49EB-BD83-CB2AEA43DCDA}" type="presOf" srcId="{604F29A9-6F1C-41AD-A4F9-F4F405A89BD1}" destId="{FDB26FBD-8751-4B61-B903-6A210C5672EB}" srcOrd="0" destOrd="1" presId="urn:microsoft.com/office/officeart/2005/8/layout/vList2"/>
    <dgm:cxn modelId="{2823E056-6845-4D87-AD50-A48C13DB4BDC}" type="presOf" srcId="{7C5BDF93-BE56-47FA-B882-2166ABD539F5}" destId="{8258E90A-6999-40B7-9F45-3446B84ABA1C}" srcOrd="0" destOrd="0" presId="urn:microsoft.com/office/officeart/2005/8/layout/vList2"/>
    <dgm:cxn modelId="{3753ED29-52AB-4CDE-9A48-DFECA1808A25}" type="presOf" srcId="{5681E607-9F45-4242-BB66-40768A1CC559}" destId="{8258E90A-6999-40B7-9F45-3446B84ABA1C}" srcOrd="0" destOrd="3" presId="urn:microsoft.com/office/officeart/2005/8/layout/vList2"/>
    <dgm:cxn modelId="{01997E15-E45D-4B6F-B448-437D05B178FD}" srcId="{7CB48177-6107-4016-8AA7-1AE9A645974D}" destId="{7C5BDF93-BE56-47FA-B882-2166ABD539F5}" srcOrd="0" destOrd="0" parTransId="{F91B1B78-1C8F-4A6A-8F03-4778C3924311}" sibTransId="{8BD3D244-168C-4085-8A83-B50F24BD4A5B}"/>
    <dgm:cxn modelId="{78C8EAAC-8AF4-4257-BE53-B39CBAED69CC}" srcId="{B3F96D3E-DEB8-4CAB-9E88-086A814FB13F}" destId="{604F29A9-6F1C-41AD-A4F9-F4F405A89BD1}" srcOrd="1" destOrd="0" parTransId="{47FE891B-E4CE-4036-86C1-69F7A9DCBB1A}" sibTransId="{AAC35289-2A4A-484D-BFD4-80E2548E0A5B}"/>
    <dgm:cxn modelId="{F4133F7C-53C3-4D46-9D65-5B4ADA0D46DD}" type="presOf" srcId="{13E1F85E-CA8B-4F09-A869-5E31A455E9F4}" destId="{26CF465D-65F3-42BE-80CA-7A94A9C3C1A7}" srcOrd="0" destOrd="0" presId="urn:microsoft.com/office/officeart/2005/8/layout/vList2"/>
    <dgm:cxn modelId="{9F85CC49-2A00-4A73-9B6C-DA8530B87268}" srcId="{B3F96D3E-DEB8-4CAB-9E88-086A814FB13F}" destId="{C4D0827B-3EB7-4B8F-B9E6-8A01F12C1BD7}" srcOrd="0" destOrd="0" parTransId="{EF89E03F-0900-4D0B-9538-FABAD11DE715}" sibTransId="{7EBAFDDB-6551-4108-A6DA-D7458DBF721C}"/>
    <dgm:cxn modelId="{6EE31FC6-9374-4709-811E-0FD0C9AF3FB4}" srcId="{13E1F85E-CA8B-4F09-A869-5E31A455E9F4}" destId="{8058D997-9D5A-4452-9C00-0A64AAA16839}" srcOrd="1" destOrd="0" parTransId="{DE18B2A7-6EB7-4B26-9A1F-023B7736D08A}" sibTransId="{79724A37-8BBD-4A86-A824-4EB7220A5B53}"/>
    <dgm:cxn modelId="{1368141A-ADA3-4DA2-8F73-D087B9549266}" type="presParOf" srcId="{79CB00FE-72F9-4A49-8FEE-1BD6D4B47883}" destId="{26CF465D-65F3-42BE-80CA-7A94A9C3C1A7}" srcOrd="0" destOrd="0" presId="urn:microsoft.com/office/officeart/2005/8/layout/vList2"/>
    <dgm:cxn modelId="{54714D51-CFBF-4E89-8F13-722C4E14602F}" type="presParOf" srcId="{79CB00FE-72F9-4A49-8FEE-1BD6D4B47883}" destId="{B7E094F7-306D-453D-B6CF-935E6AE8A205}" srcOrd="1" destOrd="0" presId="urn:microsoft.com/office/officeart/2005/8/layout/vList2"/>
    <dgm:cxn modelId="{43AC760E-F1C2-4C8A-B559-D1D22356B608}" type="presParOf" srcId="{79CB00FE-72F9-4A49-8FEE-1BD6D4B47883}" destId="{DB4FA7D8-9887-4A3B-A08A-E811EF5CB58F}" srcOrd="2" destOrd="0" presId="urn:microsoft.com/office/officeart/2005/8/layout/vList2"/>
    <dgm:cxn modelId="{8B2F0FCD-791A-4CCE-ACA8-C69CBFA672A5}" type="presParOf" srcId="{79CB00FE-72F9-4A49-8FEE-1BD6D4B47883}" destId="{FDB26FBD-8751-4B61-B903-6A210C5672EB}" srcOrd="3" destOrd="0" presId="urn:microsoft.com/office/officeart/2005/8/layout/vList2"/>
    <dgm:cxn modelId="{69D0960E-1A10-48B3-A289-BE19D91DFAAA}" type="presParOf" srcId="{79CB00FE-72F9-4A49-8FEE-1BD6D4B47883}" destId="{E2BACF39-852D-4351-A3FC-F5F725B8DA2C}" srcOrd="4" destOrd="0" presId="urn:microsoft.com/office/officeart/2005/8/layout/vList2"/>
    <dgm:cxn modelId="{2F63DCF1-50C2-4539-BC59-7CC33666CF77}" type="presParOf" srcId="{79CB00FE-72F9-4A49-8FEE-1BD6D4B47883}" destId="{8258E90A-6999-40B7-9F45-3446B84ABA1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F465D-65F3-42BE-80CA-7A94A9C3C1A7}">
      <dsp:nvSpPr>
        <dsp:cNvPr id="0" name=""/>
        <dsp:cNvSpPr/>
      </dsp:nvSpPr>
      <dsp:spPr>
        <a:xfrm>
          <a:off x="0" y="202048"/>
          <a:ext cx="5809610" cy="5516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TITRAJNI KRUG</a:t>
          </a:r>
        </a:p>
      </dsp:txBody>
      <dsp:txXfrm>
        <a:off x="26930" y="228978"/>
        <a:ext cx="5755750" cy="497795"/>
      </dsp:txXfrm>
    </dsp:sp>
    <dsp:sp modelId="{B7E094F7-306D-453D-B6CF-935E6AE8A205}">
      <dsp:nvSpPr>
        <dsp:cNvPr id="0" name=""/>
        <dsp:cNvSpPr/>
      </dsp:nvSpPr>
      <dsp:spPr>
        <a:xfrm>
          <a:off x="0" y="753703"/>
          <a:ext cx="5809610" cy="880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55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800" kern="1200"/>
            <a:t>uz tranzistor najvažniji sastavni element radio-tehničkih uređaja.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800" kern="1200"/>
            <a:t>sastoji se od kondenzatora i zavojnice.</a:t>
          </a:r>
        </a:p>
      </dsp:txBody>
      <dsp:txXfrm>
        <a:off x="0" y="753703"/>
        <a:ext cx="5809610" cy="880785"/>
      </dsp:txXfrm>
    </dsp:sp>
    <dsp:sp modelId="{DB4FA7D8-9887-4A3B-A08A-E811EF5CB58F}">
      <dsp:nvSpPr>
        <dsp:cNvPr id="0" name=""/>
        <dsp:cNvSpPr/>
      </dsp:nvSpPr>
      <dsp:spPr>
        <a:xfrm>
          <a:off x="0" y="1634488"/>
          <a:ext cx="5809610" cy="5516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MULTIVIBRATOR</a:t>
          </a:r>
        </a:p>
      </dsp:txBody>
      <dsp:txXfrm>
        <a:off x="26930" y="1661418"/>
        <a:ext cx="5755750" cy="497795"/>
      </dsp:txXfrm>
    </dsp:sp>
    <dsp:sp modelId="{FDB26FBD-8751-4B61-B903-6A210C5672EB}">
      <dsp:nvSpPr>
        <dsp:cNvPr id="0" name=""/>
        <dsp:cNvSpPr/>
      </dsp:nvSpPr>
      <dsp:spPr>
        <a:xfrm>
          <a:off x="0" y="2186144"/>
          <a:ext cx="5809610" cy="1380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55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800" kern="1200" dirty="0"/>
            <a:t>skupina impulsnih sklopova koja se</a:t>
          </a:r>
          <a:r>
            <a:rPr lang="hr-HR" sz="1800" kern="1200" dirty="0"/>
            <a:t> sastoji od dvaju aktivnih elemenata (tranzistorske sklopke) međusobno </a:t>
          </a:r>
          <a:r>
            <a:rPr lang="pl-PL" sz="1800" kern="1200" dirty="0"/>
            <a:t>povezanih od izlaza jednog na ulaz drugog i obrnuto.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800" kern="1200" dirty="0"/>
            <a:t>Tri su osnovne vrste multivibratora: bistabilni,</a:t>
          </a:r>
          <a:r>
            <a:rPr lang="hr-HR" sz="1800" kern="1200" dirty="0"/>
            <a:t> </a:t>
          </a:r>
          <a:r>
            <a:rPr lang="it-IT" sz="1800" kern="1200" dirty="0"/>
            <a:t>monostabilni</a:t>
          </a:r>
          <a:r>
            <a:rPr lang="hr-HR" sz="1800" kern="1200" dirty="0"/>
            <a:t>, astabilni.</a:t>
          </a:r>
        </a:p>
      </dsp:txBody>
      <dsp:txXfrm>
        <a:off x="0" y="2186144"/>
        <a:ext cx="5809610" cy="1380690"/>
      </dsp:txXfrm>
    </dsp:sp>
    <dsp:sp modelId="{E2BACF39-852D-4351-A3FC-F5F725B8DA2C}">
      <dsp:nvSpPr>
        <dsp:cNvPr id="0" name=""/>
        <dsp:cNvSpPr/>
      </dsp:nvSpPr>
      <dsp:spPr>
        <a:xfrm>
          <a:off x="0" y="3519562"/>
          <a:ext cx="5809610" cy="5516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R-C SPOJ</a:t>
          </a:r>
        </a:p>
      </dsp:txBody>
      <dsp:txXfrm>
        <a:off x="26930" y="3546492"/>
        <a:ext cx="5755750" cy="497795"/>
      </dsp:txXfrm>
    </dsp:sp>
    <dsp:sp modelId="{8258E90A-6999-40B7-9F45-3446B84ABA1C}">
      <dsp:nvSpPr>
        <dsp:cNvPr id="0" name=""/>
        <dsp:cNvSpPr/>
      </dsp:nvSpPr>
      <dsp:spPr>
        <a:xfrm>
          <a:off x="0" y="4118489"/>
          <a:ext cx="5809610" cy="199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55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800" kern="1200" dirty="0"/>
            <a:t>osnovni je elektronički spoj sastavljen </a:t>
          </a:r>
          <a:r>
            <a:rPr lang="pl-PL" sz="1800" kern="1200" dirty="0"/>
            <a:t>od samo dvaju elemenata: otpornika i kondenzatora. 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800" kern="1200" dirty="0"/>
            <a:t>U R-C spoju otpor je u serijskom spoju s kondenzatorom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800" kern="1200" dirty="0"/>
            <a:t>Vrijednost vremenske konstante R-C spoja računase prema sljedećoj formuli:                                                               T (u sekundama) = R (u omima) x C (u faradima)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hr-HR" sz="1800" kern="1200" dirty="0"/>
        </a:p>
      </dsp:txBody>
      <dsp:txXfrm>
        <a:off x="0" y="4118489"/>
        <a:ext cx="5809610" cy="1999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1:45:26.463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960 0,'-59'1,"0"2,-80 15,74-3,0 2,0 3,-88 41,144-57,-5 0,1 2,0 0,0 0,1 1,0 1,0 0,1 0,0 1,0 1,-13 15,-19 28,33-42,0 1,0 0,1 1,1 0,0 0,1 1,-8 20,5-7,2 1,1 1,1-1,1 1,-1 45,4-33,-14 69,8-67,-2 60,9-68,4 223,0-233,1 0,2 0,1-1,0 0,2 0,1-1,1 0,18 29,-13-32,0-4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1:45:28.728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1,'17'0,"-1"1,1 0,0 1,-1 1,0 1,0 0,0 1,0 1,-1 0,1 1,-2 1,1 0,-1 1,0 1,16 15,178 180,-101-94,-41-30,-52-67,-1 1,-1 0,0 1,-2 0,1 1,13 32,-12-23,1-2,23 32,-11-19,-2 0,32 73,-53-105,-1-2,0-1,0 1,0-1,0 0,0 1,1-1,-1 0,1 0,0 0,-1 0,1 0,0-1,0 1,0 0,0-1,0 1,1-1,-1 0,0 0,1 0,-1 0,1 0,-1 0,1-1,-1 1,1-1,-1 0,1 0,2 0,1-1,0-1,-1 0,0 0,1 0,-1-1,0 1,0-1,0-1,0 1,-1-1,1 0,3-4,31-32,-26 26,1-1,0 2,1 0,1 0,0 2,20-12,80-45,-78 49,1 2,1 1,1 2,43-9,-54 17,-3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1:45:45.189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1 664,'21'-1,"0"0,-1 2,1 1,0 0,0 2,-1 0,1 2,-1 0,-1 1,1 1,27 15,-7 0,-9-6,-2 1,43 34,80 92,-99-98,-39-35,-2 0,21 21,268 281,-256-273,69 45,13 10,-110-82,0-2,0 0,28 13,-25-14,0 0,28 22,-23-15,1-1,1-2,0 0,47 16,35 17,-45-16,1-3,102 30,-64-19,-72-25,58 16,-39-16,-30-7,1-2,36 6,67 6,41 3,278-18,-223-3,-176-2,-1-1,0-2,-1-2,60-19,-36 9,112-36,-50 16,-81 26,79-32,99-52,-207 86,0 0,25-20,22-12,-55 36,14-6,0-1,-1-1,0-1,-1 0,-1-2,29-30,-8 0,-23 28,0-1,-2-1,0 0,-1-1,-1-1,-2-1,0 0,12-31,7-32,-20 58,-1-1,9-42,-9 23,-2 7,9-85,-15 87,12-51,-7 49,2-44,13-38,-23 122,0-1,0 1,0 0,0-1,0 1,0 0,-1 0,1-1,-1 1,0 0,0 0,0 0,0-1,0 1,0 0,0 0,-1 1,1-1,-1 0,1 0,-1 1,0-1,0 1,0-1,0 1,0 0,0 0,0 0,0 0,0 0,0 0,0 1,-1-1,1 1,0-1,-5 1,-11-3,0 2,-1 0,-30 2,27 0,-19 0,-4-2,0 3,0 1,0 2,0 2,-53 16,-35 14,88-27,0 3,-44 18,74-22,18-6,26-8,-4-7,-2 0,44-31,22-11,-65 39,0 0,-1-1,-1-1,31-31,-34 29,2 1,0 0,2 2,40-24,-22 19,-23 11,1 0,0 1,0 1,1 1,0 1,35-6,-43 10,0 0,0 0,-1-1,1 0,-1-1,1 0,-1-1,13-8,-8 2,0 0,-1-2,0 1,18-23,-28 29,16-15,-21 21,1 0,-1-1,1 1,-1 0,1 0,-1 0,0 0,1 0,-1 0,1-1,-1 1,1 0,-1 0,1 0,-1 1,1-1,-1 0,1 0,-1 0,0 0,1 0,-1 0,1 1,-1-1,1 0,-1 0,0 1,1-1,-1 0,0 1,1-1,-1 0,0 1,1-1,-1 0,0 1,0-1,0 1,1-1,-1 0,0 1,0-1,0 1,0-1,0 1,0-1,0 1,0-1,0 1,0-1,0 1,0-1,0 1,3 22,-1 0,0 0,-4 31,1-33,1 0,0 0,2 0,7 39,19 56,-14-51,40 109,-38-134,7 20,3 0,2-2,49 76,-37-74,-25-36,1 0,30 34,79 101,-67-100,-40-44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em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emf"/><Relationship Id="rId7" Type="http://schemas.openxmlformats.org/officeDocument/2006/relationships/customXml" Target="../ink/ink2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10" Type="http://schemas.openxmlformats.org/officeDocument/2006/relationships/image" Target="../media/image11.png"/><Relationship Id="rId4" Type="http://schemas.openxmlformats.org/officeDocument/2006/relationships/image" Target="../media/image8.jpeg"/><Relationship Id="rId9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4547828" y="4118789"/>
            <a:ext cx="5340944" cy="20005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ELEKTRONIČKI SKLOPOVI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56041C-2D82-48D3-86E2-BE65C3AAD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851057" cy="4118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D7276D-6C1F-483B-BB9D-ED35ECB7BBD1}"/>
              </a:ext>
            </a:extLst>
          </p:cNvPr>
          <p:cNvSpPr txBox="1"/>
          <p:nvPr/>
        </p:nvSpPr>
        <p:spPr>
          <a:xfrm>
            <a:off x="504754" y="491640"/>
            <a:ext cx="7101993" cy="17081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200" dirty="0"/>
              <a:t>ELEKTRONIČKI SKLOP</a:t>
            </a:r>
          </a:p>
          <a:p>
            <a:endParaRPr lang="hr-HR" sz="900" dirty="0"/>
          </a:p>
          <a:p>
            <a:r>
              <a:rPr lang="hr-HR" sz="3200" dirty="0"/>
              <a:t>Skup elektroničkih elemenata spojenih međusobno u funkcionalnu cjelinu.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CD1B013-7463-4887-8479-1EFCBCF71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028" y="2809460"/>
            <a:ext cx="6473775" cy="3086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93BE444-D474-47A5-BEDF-48713FB6C859}"/>
              </a:ext>
            </a:extLst>
          </p:cNvPr>
          <p:cNvSpPr txBox="1"/>
          <p:nvPr/>
        </p:nvSpPr>
        <p:spPr>
          <a:xfrm>
            <a:off x="504754" y="3088541"/>
            <a:ext cx="42262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/>
              <a:t>Često primjenjivani elektronički sklopovi su:</a:t>
            </a:r>
          </a:p>
          <a:p>
            <a:endParaRPr lang="hr-HR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153F6D7-C0B1-40E1-AB46-00404DBB71D3}"/>
              </a:ext>
            </a:extLst>
          </p:cNvPr>
          <p:cNvSpPr txBox="1"/>
          <p:nvPr/>
        </p:nvSpPr>
        <p:spPr>
          <a:xfrm>
            <a:off x="808519" y="4449418"/>
            <a:ext cx="33781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 </a:t>
            </a:r>
            <a:r>
              <a:rPr lang="hr-HR" sz="3200" i="1" dirty="0"/>
              <a:t>titrajni krug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i="1" dirty="0"/>
              <a:t> multivibrator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i="1" dirty="0"/>
              <a:t> R-C spoj</a:t>
            </a:r>
          </a:p>
        </p:txBody>
      </p:sp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9ED40CA-14D1-4B5A-B1E8-6F23D677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90" y="806805"/>
            <a:ext cx="2358336" cy="2617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A4AB8E9-2C89-4707-911B-D3E9F9BE5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726" y="1999220"/>
            <a:ext cx="3419332" cy="2055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F7085D3-F9A5-4628-9C15-F647FC979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90" y="4054888"/>
            <a:ext cx="5429657" cy="241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2238C0AD-3492-4A00-80A8-D90421855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51166685"/>
              </p:ext>
            </p:extLst>
          </p:nvPr>
        </p:nvGraphicFramePr>
        <p:xfrm>
          <a:off x="6096001" y="159026"/>
          <a:ext cx="5809610" cy="6320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2363763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2D909BD-C3CE-4A25-8634-20ABC0E5E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7" y="395307"/>
            <a:ext cx="2781785" cy="250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22D3C67-B8B7-422F-9310-AD88F5779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071215"/>
            <a:ext cx="3202075" cy="2764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D71A72D-C6A6-4194-B79B-1D7C767ED9FD}"/>
              </a:ext>
            </a:extLst>
          </p:cNvPr>
          <p:cNvSpPr txBox="1"/>
          <p:nvPr/>
        </p:nvSpPr>
        <p:spPr>
          <a:xfrm>
            <a:off x="4546815" y="4255694"/>
            <a:ext cx="1867385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TISKANA PLOČICA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903421F-309A-4E32-8D8B-17EAD8F0FFD4}"/>
              </a:ext>
            </a:extLst>
          </p:cNvPr>
          <p:cNvSpPr txBox="1"/>
          <p:nvPr/>
        </p:nvSpPr>
        <p:spPr>
          <a:xfrm>
            <a:off x="2822714" y="239992"/>
            <a:ext cx="3179298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EKSPERIMENTALNA PLOČICA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C0CED2F-3722-4FA8-AD38-EEBE1746D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548" y="0"/>
            <a:ext cx="5885622" cy="3923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C504408-B848-491C-867A-0F7F497B458F}"/>
              </a:ext>
            </a:extLst>
          </p:cNvPr>
          <p:cNvSpPr txBox="1"/>
          <p:nvPr/>
        </p:nvSpPr>
        <p:spPr>
          <a:xfrm>
            <a:off x="3036652" y="1204904"/>
            <a:ext cx="2781785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služi za provjeru ispravnosti elektroničkog</a:t>
            </a:r>
          </a:p>
          <a:p>
            <a:r>
              <a:rPr lang="hr-HR" sz="2400" dirty="0"/>
              <a:t>sklopa ili vježbanje slaganja i spajanja elektroničkih elemenata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B8E0764-B092-4997-BE66-2EE64942998C}"/>
                  </a:ext>
                </a:extLst>
              </p14:cNvPr>
              <p14:cNvContentPartPr/>
              <p14:nvPr/>
            </p14:nvContentPartPr>
            <p14:xfrm>
              <a:off x="1244421" y="3166946"/>
              <a:ext cx="345600" cy="5392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B8E0764-B092-4997-BE66-2EE6494299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08781" y="3094946"/>
                <a:ext cx="417240" cy="6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DF7B18F-EFFF-4981-A93A-67872176FE4F}"/>
                  </a:ext>
                </a:extLst>
              </p14:cNvPr>
              <p14:cNvContentPartPr/>
              <p14:nvPr/>
            </p14:nvContentPartPr>
            <p14:xfrm>
              <a:off x="993861" y="3445226"/>
              <a:ext cx="582120" cy="3517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DF7B18F-EFFF-4981-A93A-67872176FE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7861" y="3373586"/>
                <a:ext cx="653760" cy="49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E05E9D0-F290-4FFF-B2C6-36DC1CE673E8}"/>
                  </a:ext>
                </a:extLst>
              </p14:cNvPr>
              <p14:cNvContentPartPr/>
              <p14:nvPr/>
            </p14:nvContentPartPr>
            <p14:xfrm>
              <a:off x="8109934" y="3926285"/>
              <a:ext cx="2111040" cy="7696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E05E9D0-F290-4FFF-B2C6-36DC1CE673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74294" y="3854285"/>
                <a:ext cx="2182680" cy="91332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0F62496-3E67-4AA8-8018-FA94D567791C}"/>
              </a:ext>
            </a:extLst>
          </p:cNvPr>
          <p:cNvSpPr txBox="1"/>
          <p:nvPr/>
        </p:nvSpPr>
        <p:spPr>
          <a:xfrm>
            <a:off x="3220814" y="5209801"/>
            <a:ext cx="443894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izrađuju se prema unaprijed</a:t>
            </a:r>
          </a:p>
          <a:p>
            <a:r>
              <a:rPr lang="hr-HR" sz="2400" dirty="0"/>
              <a:t>određenim shemama spajanja</a:t>
            </a:r>
          </a:p>
        </p:txBody>
      </p:sp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7</a:t>
            </a:r>
          </a:p>
          <a:p>
            <a:r>
              <a:rPr lang="hr-HR" sz="4400" dirty="0"/>
              <a:t>Elektronički sklopovi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793067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6D8236-C951-4CE5-8ED9-55BD8E8BF0C0}"/>
              </a:ext>
            </a:extLst>
          </p:cNvPr>
          <p:cNvSpPr txBox="1"/>
          <p:nvPr/>
        </p:nvSpPr>
        <p:spPr>
          <a:xfrm>
            <a:off x="756175" y="674399"/>
            <a:ext cx="4571199" cy="55092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200" dirty="0"/>
              <a:t>PREDVJEŽBA</a:t>
            </a:r>
          </a:p>
          <a:p>
            <a:r>
              <a:rPr lang="hr-HR" sz="3200" dirty="0"/>
              <a:t>OPERACIJSKA LISTA 7</a:t>
            </a:r>
          </a:p>
          <a:p>
            <a:r>
              <a:rPr lang="hr-HR" sz="3200" dirty="0"/>
              <a:t>Tranzistor kao sklopka</a:t>
            </a:r>
          </a:p>
          <a:p>
            <a:endParaRPr lang="hr-HR" sz="3200" dirty="0"/>
          </a:p>
          <a:p>
            <a:r>
              <a:rPr lang="hr-HR" sz="3200" dirty="0"/>
              <a:t>VJEŽBA</a:t>
            </a:r>
          </a:p>
          <a:p>
            <a:r>
              <a:rPr lang="hr-HR" sz="3200" dirty="0"/>
              <a:t>OPERACIJSKA LISTA 8</a:t>
            </a:r>
          </a:p>
          <a:p>
            <a:r>
              <a:rPr lang="hr-HR" sz="3200" dirty="0"/>
              <a:t>Tranzistorsko treptalo</a:t>
            </a:r>
          </a:p>
          <a:p>
            <a:endParaRPr lang="hr-HR" sz="3200" dirty="0"/>
          </a:p>
          <a:p>
            <a:r>
              <a:rPr lang="hr-HR" sz="3200" dirty="0"/>
              <a:t>VJEŽBA</a:t>
            </a:r>
          </a:p>
          <a:p>
            <a:r>
              <a:rPr lang="hr-HR" sz="3200" dirty="0"/>
              <a:t>OPERACIJSKA LISTA 9</a:t>
            </a:r>
          </a:p>
          <a:p>
            <a:r>
              <a:rPr lang="hr-HR" sz="3200" dirty="0"/>
              <a:t>Tranzistorsko treptalo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B02BB7-FDA6-4248-8BAF-76FB3FF8865A}"/>
              </a:ext>
            </a:extLst>
          </p:cNvPr>
          <p:cNvSpPr txBox="1"/>
          <p:nvPr/>
        </p:nvSpPr>
        <p:spPr>
          <a:xfrm>
            <a:off x="5327374" y="1874727"/>
            <a:ext cx="3687576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hr-HR" sz="2800" dirty="0"/>
          </a:p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4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16E8207E-31CA-4039-B98A-2C2C41A96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9844846"/>
              </p:ext>
            </p:extLst>
          </p:nvPr>
        </p:nvGraphicFramePr>
        <p:xfrm>
          <a:off x="527201" y="1820736"/>
          <a:ext cx="6496451" cy="4565650"/>
        </p:xfrm>
        <a:graphic>
          <a:graphicData uri="http://schemas.openxmlformats.org/drawingml/2006/table">
            <a:tbl>
              <a:tblPr firstRow="1" firstCol="1" bandRow="1"/>
              <a:tblGrid>
                <a:gridCol w="4381862">
                  <a:extLst>
                    <a:ext uri="{9D8B030D-6E8A-4147-A177-3AD203B41FA5}">
                      <a16:colId xmlns:a16="http://schemas.microsoft.com/office/drawing/2014/main" xmlns="" val="4038268648"/>
                    </a:ext>
                  </a:extLst>
                </a:gridCol>
                <a:gridCol w="2114589">
                  <a:extLst>
                    <a:ext uri="{9D8B030D-6E8A-4147-A177-3AD203B41FA5}">
                      <a16:colId xmlns:a16="http://schemas.microsoft.com/office/drawing/2014/main" xmlns="" val="4125229254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119951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načine spajanja elektroničkih elemenata u titrajni krug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053928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vrste multivibratora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0737721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Prema slikama mogu navesti vrste elektroničkih sklopova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9666583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9344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250</Words>
  <Application>Microsoft Office PowerPoint</Application>
  <PresentationFormat>Custom</PresentationFormat>
  <Paragraphs>55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41</cp:revision>
  <dcterms:created xsi:type="dcterms:W3CDTF">2021-03-28T05:05:24Z</dcterms:created>
  <dcterms:modified xsi:type="dcterms:W3CDTF">2021-09-22T10:31:45Z</dcterms:modified>
</cp:coreProperties>
</file>