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ink/ink1.xml" ContentType="application/inkml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8" r:id="rId5"/>
    <p:sldId id="257" r:id="rId6"/>
    <p:sldId id="260" r:id="rId7"/>
    <p:sldId id="261" r:id="rId8"/>
    <p:sldId id="265" r:id="rId9"/>
    <p:sldId id="264" r:id="rId10"/>
    <p:sldId id="262" r:id="rId1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A7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00" autoAdjust="0"/>
    <p:restoredTop sz="94249" autoAdjust="0"/>
  </p:normalViewPr>
  <p:slideViewPr>
    <p:cSldViewPr snapToGrid="0">
      <p:cViewPr varScale="1">
        <p:scale>
          <a:sx n="64" d="100"/>
          <a:sy n="64" d="100"/>
        </p:scale>
        <p:origin x="-108" y="-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FF9579-079C-41E9-BD70-4C5F102AEDC2}" type="doc">
      <dgm:prSet loTypeId="urn:microsoft.com/office/officeart/2005/8/layout/process5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hr-HR"/>
        </a:p>
      </dgm:t>
    </dgm:pt>
    <dgm:pt modelId="{FBE68145-7C56-4ABC-BF05-9043E8A07E05}">
      <dgm:prSet phldrT="[Text]"/>
      <dgm:spPr/>
      <dgm:t>
        <a:bodyPr/>
        <a:lstStyle/>
        <a:p>
          <a:r>
            <a:rPr lang="hr-HR"/>
            <a:t>ELEKTRANA                  </a:t>
          </a:r>
          <a:endParaRPr lang="hr-HR" dirty="0"/>
        </a:p>
      </dgm:t>
    </dgm:pt>
    <dgm:pt modelId="{362483DC-45EF-4A17-BE11-6CB26177B68A}" type="parTrans" cxnId="{413FACEF-BD81-4BA6-A2F9-72DDE6FCF98B}">
      <dgm:prSet/>
      <dgm:spPr/>
      <dgm:t>
        <a:bodyPr/>
        <a:lstStyle/>
        <a:p>
          <a:endParaRPr lang="hr-HR"/>
        </a:p>
      </dgm:t>
    </dgm:pt>
    <dgm:pt modelId="{6142A97A-C5BD-4B1B-B0BE-5004F9A34D8C}" type="sibTrans" cxnId="{413FACEF-BD81-4BA6-A2F9-72DDE6FCF98B}">
      <dgm:prSet/>
      <dgm:spPr/>
      <dgm:t>
        <a:bodyPr/>
        <a:lstStyle/>
        <a:p>
          <a:endParaRPr lang="hr-HR"/>
        </a:p>
      </dgm:t>
    </dgm:pt>
    <dgm:pt modelId="{179F901B-CE0D-4110-B021-2D0ECF02C5E7}">
      <dgm:prSet phldrT="[Text]" custT="1"/>
      <dgm:spPr/>
      <dgm:t>
        <a:bodyPr/>
        <a:lstStyle/>
        <a:p>
          <a:endParaRPr lang="hr-HR" sz="1300" dirty="0"/>
        </a:p>
        <a:p>
          <a:endParaRPr lang="hr-HR" sz="1300" dirty="0"/>
        </a:p>
        <a:p>
          <a:r>
            <a:rPr lang="hr-HR" sz="2400" dirty="0"/>
            <a:t>TRANSFORMATOR</a:t>
          </a:r>
        </a:p>
        <a:p>
          <a:r>
            <a:rPr lang="hr-HR" sz="2400" dirty="0"/>
            <a:t>400kV</a:t>
          </a:r>
        </a:p>
        <a:p>
          <a:endParaRPr lang="hr-HR" sz="1300" dirty="0"/>
        </a:p>
      </dgm:t>
    </dgm:pt>
    <dgm:pt modelId="{6A3CEFB6-215E-4A7E-B6C9-B9D5DDAC7767}" type="parTrans" cxnId="{9C4208D8-A248-4093-AB9E-E36C31BC0BD1}">
      <dgm:prSet/>
      <dgm:spPr/>
      <dgm:t>
        <a:bodyPr/>
        <a:lstStyle/>
        <a:p>
          <a:endParaRPr lang="hr-HR"/>
        </a:p>
      </dgm:t>
    </dgm:pt>
    <dgm:pt modelId="{90108E52-D885-40E9-A3CA-2A1F2D159BBE}" type="sibTrans" cxnId="{9C4208D8-A248-4093-AB9E-E36C31BC0BD1}">
      <dgm:prSet/>
      <dgm:spPr/>
      <dgm:t>
        <a:bodyPr/>
        <a:lstStyle/>
        <a:p>
          <a:endParaRPr lang="hr-HR"/>
        </a:p>
      </dgm:t>
    </dgm:pt>
    <dgm:pt modelId="{5355888D-238A-4279-952C-38F23A728BF5}">
      <dgm:prSet phldrT="[Text]"/>
      <dgm:spPr/>
      <dgm:t>
        <a:bodyPr/>
        <a:lstStyle/>
        <a:p>
          <a:r>
            <a:rPr lang="hr-HR"/>
            <a:t>TRAFOSTANICA</a:t>
          </a:r>
          <a:endParaRPr lang="hr-HR" dirty="0"/>
        </a:p>
      </dgm:t>
    </dgm:pt>
    <dgm:pt modelId="{B85F7585-9B53-4B58-BA96-EDD687C0A047}" type="parTrans" cxnId="{A1784FBA-394C-4554-895F-DD7EE113D49C}">
      <dgm:prSet/>
      <dgm:spPr/>
      <dgm:t>
        <a:bodyPr/>
        <a:lstStyle/>
        <a:p>
          <a:endParaRPr lang="hr-HR"/>
        </a:p>
      </dgm:t>
    </dgm:pt>
    <dgm:pt modelId="{9A44D0AF-49EB-412C-9D3F-684CD8119436}" type="sibTrans" cxnId="{A1784FBA-394C-4554-895F-DD7EE113D49C}">
      <dgm:prSet/>
      <dgm:spPr/>
      <dgm:t>
        <a:bodyPr/>
        <a:lstStyle/>
        <a:p>
          <a:endParaRPr lang="hr-HR"/>
        </a:p>
      </dgm:t>
    </dgm:pt>
    <dgm:pt modelId="{2787CDBD-8B4D-45CA-A8CC-494EB178DFAD}">
      <dgm:prSet phldrT="[Text]"/>
      <dgm:spPr/>
      <dgm:t>
        <a:bodyPr/>
        <a:lstStyle/>
        <a:p>
          <a:r>
            <a:rPr lang="hr-HR"/>
            <a:t>LOKALNA</a:t>
          </a:r>
        </a:p>
        <a:p>
          <a:r>
            <a:rPr lang="hr-HR"/>
            <a:t>TRAFOSTANICA</a:t>
          </a:r>
        </a:p>
        <a:p>
          <a:r>
            <a:rPr lang="hr-HR"/>
            <a:t>230 V</a:t>
          </a:r>
          <a:endParaRPr lang="hr-HR" dirty="0"/>
        </a:p>
      </dgm:t>
    </dgm:pt>
    <dgm:pt modelId="{EA693EC3-D4A3-4AB3-AB80-DF0D913BB950}" type="parTrans" cxnId="{E3C2B672-73D7-4EC0-8AA4-A0760137DB83}">
      <dgm:prSet/>
      <dgm:spPr/>
      <dgm:t>
        <a:bodyPr/>
        <a:lstStyle/>
        <a:p>
          <a:endParaRPr lang="hr-HR"/>
        </a:p>
      </dgm:t>
    </dgm:pt>
    <dgm:pt modelId="{9AA91C32-2642-48C6-9E45-E4148B14B259}" type="sibTrans" cxnId="{E3C2B672-73D7-4EC0-8AA4-A0760137DB83}">
      <dgm:prSet/>
      <dgm:spPr/>
      <dgm:t>
        <a:bodyPr/>
        <a:lstStyle/>
        <a:p>
          <a:endParaRPr lang="hr-HR"/>
        </a:p>
      </dgm:t>
    </dgm:pt>
    <dgm:pt modelId="{784BF7AD-CB56-40E9-AC25-BAD116507B28}">
      <dgm:prSet phldrT="[Text]"/>
      <dgm:spPr/>
      <dgm:t>
        <a:bodyPr/>
        <a:lstStyle/>
        <a:p>
          <a:r>
            <a:rPr lang="hr-HR"/>
            <a:t>KUĆANSTVA</a:t>
          </a:r>
          <a:endParaRPr lang="hr-HR" dirty="0"/>
        </a:p>
      </dgm:t>
    </dgm:pt>
    <dgm:pt modelId="{05146589-CCBF-4453-8D8A-4E43ED7E99B8}" type="parTrans" cxnId="{9F5D1A5D-493D-493A-B49B-8DAA9C6A8AA7}">
      <dgm:prSet/>
      <dgm:spPr/>
      <dgm:t>
        <a:bodyPr/>
        <a:lstStyle/>
        <a:p>
          <a:endParaRPr lang="hr-HR"/>
        </a:p>
      </dgm:t>
    </dgm:pt>
    <dgm:pt modelId="{E15D0EF1-B743-494C-8B8F-DE5385618922}" type="sibTrans" cxnId="{9F5D1A5D-493D-493A-B49B-8DAA9C6A8AA7}">
      <dgm:prSet/>
      <dgm:spPr/>
      <dgm:t>
        <a:bodyPr/>
        <a:lstStyle/>
        <a:p>
          <a:endParaRPr lang="hr-HR"/>
        </a:p>
      </dgm:t>
    </dgm:pt>
    <dgm:pt modelId="{26F1C884-DFD8-4B7A-9677-C6C320908DB7}" type="pres">
      <dgm:prSet presAssocID="{1DFF9579-079C-41E9-BD70-4C5F102AEDC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149F8BA3-379A-45F9-86E4-DDDF6DFAABBB}" type="pres">
      <dgm:prSet presAssocID="{FBE68145-7C56-4ABC-BF05-9043E8A07E0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AC7DEAB8-6840-4F5D-8047-AB374CF3FC63}" type="pres">
      <dgm:prSet presAssocID="{6142A97A-C5BD-4B1B-B0BE-5004F9A34D8C}" presName="sibTrans" presStyleLbl="sibTrans2D1" presStyleIdx="0" presStyleCnt="4"/>
      <dgm:spPr/>
      <dgm:t>
        <a:bodyPr/>
        <a:lstStyle/>
        <a:p>
          <a:endParaRPr lang="hr-HR"/>
        </a:p>
      </dgm:t>
    </dgm:pt>
    <dgm:pt modelId="{D2231985-1E12-4524-91EE-0418CD948936}" type="pres">
      <dgm:prSet presAssocID="{6142A97A-C5BD-4B1B-B0BE-5004F9A34D8C}" presName="connectorText" presStyleLbl="sibTrans2D1" presStyleIdx="0" presStyleCnt="4"/>
      <dgm:spPr/>
      <dgm:t>
        <a:bodyPr/>
        <a:lstStyle/>
        <a:p>
          <a:endParaRPr lang="hr-HR"/>
        </a:p>
      </dgm:t>
    </dgm:pt>
    <dgm:pt modelId="{C6064E3A-77EF-47ED-92E0-2FED39517AE0}" type="pres">
      <dgm:prSet presAssocID="{179F901B-CE0D-4110-B021-2D0ECF02C5E7}" presName="node" presStyleLbl="node1" presStyleIdx="1" presStyleCnt="5" custLinFactNeighborX="-8693" custLinFactNeighborY="90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A536DA12-6223-4055-8681-8E098F04BA60}" type="pres">
      <dgm:prSet presAssocID="{90108E52-D885-40E9-A3CA-2A1F2D159BBE}" presName="sibTrans" presStyleLbl="sibTrans2D1" presStyleIdx="1" presStyleCnt="4" custScaleX="167722" custLinFactNeighborX="4210"/>
      <dgm:spPr/>
      <dgm:t>
        <a:bodyPr/>
        <a:lstStyle/>
        <a:p>
          <a:endParaRPr lang="hr-HR"/>
        </a:p>
      </dgm:t>
    </dgm:pt>
    <dgm:pt modelId="{B5051087-1DCE-4F89-AAC9-FB430890195F}" type="pres">
      <dgm:prSet presAssocID="{90108E52-D885-40E9-A3CA-2A1F2D159BBE}" presName="connectorText" presStyleLbl="sibTrans2D1" presStyleIdx="1" presStyleCnt="4"/>
      <dgm:spPr/>
      <dgm:t>
        <a:bodyPr/>
        <a:lstStyle/>
        <a:p>
          <a:endParaRPr lang="hr-HR"/>
        </a:p>
      </dgm:t>
    </dgm:pt>
    <dgm:pt modelId="{8588EBAA-E00C-4C85-904C-E92CB388EAAB}" type="pres">
      <dgm:prSet presAssocID="{5355888D-238A-4279-952C-38F23A728BF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FB2C77A7-7858-484D-A146-FFF0490EB577}" type="pres">
      <dgm:prSet presAssocID="{9A44D0AF-49EB-412C-9D3F-684CD8119436}" presName="sibTrans" presStyleLbl="sibTrans2D1" presStyleIdx="2" presStyleCnt="4"/>
      <dgm:spPr/>
      <dgm:t>
        <a:bodyPr/>
        <a:lstStyle/>
        <a:p>
          <a:endParaRPr lang="hr-HR"/>
        </a:p>
      </dgm:t>
    </dgm:pt>
    <dgm:pt modelId="{FB7D7692-4ED2-46DF-91A8-3DB1A2E321A2}" type="pres">
      <dgm:prSet presAssocID="{9A44D0AF-49EB-412C-9D3F-684CD8119436}" presName="connectorText" presStyleLbl="sibTrans2D1" presStyleIdx="2" presStyleCnt="4"/>
      <dgm:spPr/>
      <dgm:t>
        <a:bodyPr/>
        <a:lstStyle/>
        <a:p>
          <a:endParaRPr lang="hr-HR"/>
        </a:p>
      </dgm:t>
    </dgm:pt>
    <dgm:pt modelId="{87EE978F-5B13-46DF-BF95-7E79E0BED376}" type="pres">
      <dgm:prSet presAssocID="{2787CDBD-8B4D-45CA-A8CC-494EB178DFA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E3C622EC-3A8F-476D-8AB5-8F8D6364693A}" type="pres">
      <dgm:prSet presAssocID="{9AA91C32-2642-48C6-9E45-E4148B14B259}" presName="sibTrans" presStyleLbl="sibTrans2D1" presStyleIdx="3" presStyleCnt="4"/>
      <dgm:spPr/>
      <dgm:t>
        <a:bodyPr/>
        <a:lstStyle/>
        <a:p>
          <a:endParaRPr lang="hr-HR"/>
        </a:p>
      </dgm:t>
    </dgm:pt>
    <dgm:pt modelId="{5D875214-F795-4D47-A89C-848535FA50F0}" type="pres">
      <dgm:prSet presAssocID="{9AA91C32-2642-48C6-9E45-E4148B14B259}" presName="connectorText" presStyleLbl="sibTrans2D1" presStyleIdx="3" presStyleCnt="4"/>
      <dgm:spPr/>
      <dgm:t>
        <a:bodyPr/>
        <a:lstStyle/>
        <a:p>
          <a:endParaRPr lang="hr-HR"/>
        </a:p>
      </dgm:t>
    </dgm:pt>
    <dgm:pt modelId="{72FFC6A6-3E97-4E32-8421-1305A4E26E1B}" type="pres">
      <dgm:prSet presAssocID="{784BF7AD-CB56-40E9-AC25-BAD116507B2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93F83243-C25A-4EC4-9A02-163377556811}" type="presOf" srcId="{9A44D0AF-49EB-412C-9D3F-684CD8119436}" destId="{FB2C77A7-7858-484D-A146-FFF0490EB577}" srcOrd="0" destOrd="0" presId="urn:microsoft.com/office/officeart/2005/8/layout/process5"/>
    <dgm:cxn modelId="{9C4208D8-A248-4093-AB9E-E36C31BC0BD1}" srcId="{1DFF9579-079C-41E9-BD70-4C5F102AEDC2}" destId="{179F901B-CE0D-4110-B021-2D0ECF02C5E7}" srcOrd="1" destOrd="0" parTransId="{6A3CEFB6-215E-4A7E-B6C9-B9D5DDAC7767}" sibTransId="{90108E52-D885-40E9-A3CA-2A1F2D159BBE}"/>
    <dgm:cxn modelId="{86262013-C1E8-401B-9ADB-20A6FCEFA8F1}" type="presOf" srcId="{179F901B-CE0D-4110-B021-2D0ECF02C5E7}" destId="{C6064E3A-77EF-47ED-92E0-2FED39517AE0}" srcOrd="0" destOrd="0" presId="urn:microsoft.com/office/officeart/2005/8/layout/process5"/>
    <dgm:cxn modelId="{225B891B-1CBB-4F21-9124-6DE0B4D6F525}" type="presOf" srcId="{784BF7AD-CB56-40E9-AC25-BAD116507B28}" destId="{72FFC6A6-3E97-4E32-8421-1305A4E26E1B}" srcOrd="0" destOrd="0" presId="urn:microsoft.com/office/officeart/2005/8/layout/process5"/>
    <dgm:cxn modelId="{A1784FBA-394C-4554-895F-DD7EE113D49C}" srcId="{1DFF9579-079C-41E9-BD70-4C5F102AEDC2}" destId="{5355888D-238A-4279-952C-38F23A728BF5}" srcOrd="2" destOrd="0" parTransId="{B85F7585-9B53-4B58-BA96-EDD687C0A047}" sibTransId="{9A44D0AF-49EB-412C-9D3F-684CD8119436}"/>
    <dgm:cxn modelId="{63F43142-843C-40F2-AF07-1DBA78397938}" type="presOf" srcId="{2787CDBD-8B4D-45CA-A8CC-494EB178DFAD}" destId="{87EE978F-5B13-46DF-BF95-7E79E0BED376}" srcOrd="0" destOrd="0" presId="urn:microsoft.com/office/officeart/2005/8/layout/process5"/>
    <dgm:cxn modelId="{F754462B-C273-45DD-AA43-2742D37445F7}" type="presOf" srcId="{6142A97A-C5BD-4B1B-B0BE-5004F9A34D8C}" destId="{D2231985-1E12-4524-91EE-0418CD948936}" srcOrd="1" destOrd="0" presId="urn:microsoft.com/office/officeart/2005/8/layout/process5"/>
    <dgm:cxn modelId="{BD573918-6EE4-49E8-8559-EB142C0F3509}" type="presOf" srcId="{90108E52-D885-40E9-A3CA-2A1F2D159BBE}" destId="{A536DA12-6223-4055-8681-8E098F04BA60}" srcOrd="0" destOrd="0" presId="urn:microsoft.com/office/officeart/2005/8/layout/process5"/>
    <dgm:cxn modelId="{9F5D1A5D-493D-493A-B49B-8DAA9C6A8AA7}" srcId="{1DFF9579-079C-41E9-BD70-4C5F102AEDC2}" destId="{784BF7AD-CB56-40E9-AC25-BAD116507B28}" srcOrd="4" destOrd="0" parTransId="{05146589-CCBF-4453-8D8A-4E43ED7E99B8}" sibTransId="{E15D0EF1-B743-494C-8B8F-DE5385618922}"/>
    <dgm:cxn modelId="{2B2B3081-CB44-4B45-AC51-16F993E03D58}" type="presOf" srcId="{90108E52-D885-40E9-A3CA-2A1F2D159BBE}" destId="{B5051087-1DCE-4F89-AAC9-FB430890195F}" srcOrd="1" destOrd="0" presId="urn:microsoft.com/office/officeart/2005/8/layout/process5"/>
    <dgm:cxn modelId="{D599CF71-F1F8-4CAD-ABAC-4E237EA66877}" type="presOf" srcId="{FBE68145-7C56-4ABC-BF05-9043E8A07E05}" destId="{149F8BA3-379A-45F9-86E4-DDDF6DFAABBB}" srcOrd="0" destOrd="0" presId="urn:microsoft.com/office/officeart/2005/8/layout/process5"/>
    <dgm:cxn modelId="{BADC3B81-5D5F-490C-AD53-5E88DA4B0BBA}" type="presOf" srcId="{9AA91C32-2642-48C6-9E45-E4148B14B259}" destId="{5D875214-F795-4D47-A89C-848535FA50F0}" srcOrd="1" destOrd="0" presId="urn:microsoft.com/office/officeart/2005/8/layout/process5"/>
    <dgm:cxn modelId="{A8664F2F-0988-42DE-B57D-396EA0D11AB6}" type="presOf" srcId="{9A44D0AF-49EB-412C-9D3F-684CD8119436}" destId="{FB7D7692-4ED2-46DF-91A8-3DB1A2E321A2}" srcOrd="1" destOrd="0" presId="urn:microsoft.com/office/officeart/2005/8/layout/process5"/>
    <dgm:cxn modelId="{0D09CF0C-A4D3-420F-93D9-C2CD5DDC1723}" type="presOf" srcId="{6142A97A-C5BD-4B1B-B0BE-5004F9A34D8C}" destId="{AC7DEAB8-6840-4F5D-8047-AB374CF3FC63}" srcOrd="0" destOrd="0" presId="urn:microsoft.com/office/officeart/2005/8/layout/process5"/>
    <dgm:cxn modelId="{413FACEF-BD81-4BA6-A2F9-72DDE6FCF98B}" srcId="{1DFF9579-079C-41E9-BD70-4C5F102AEDC2}" destId="{FBE68145-7C56-4ABC-BF05-9043E8A07E05}" srcOrd="0" destOrd="0" parTransId="{362483DC-45EF-4A17-BE11-6CB26177B68A}" sibTransId="{6142A97A-C5BD-4B1B-B0BE-5004F9A34D8C}"/>
    <dgm:cxn modelId="{CD29F060-AE56-423E-9E11-8B8143837ACD}" type="presOf" srcId="{1DFF9579-079C-41E9-BD70-4C5F102AEDC2}" destId="{26F1C884-DFD8-4B7A-9677-C6C320908DB7}" srcOrd="0" destOrd="0" presId="urn:microsoft.com/office/officeart/2005/8/layout/process5"/>
    <dgm:cxn modelId="{E3C2B672-73D7-4EC0-8AA4-A0760137DB83}" srcId="{1DFF9579-079C-41E9-BD70-4C5F102AEDC2}" destId="{2787CDBD-8B4D-45CA-A8CC-494EB178DFAD}" srcOrd="3" destOrd="0" parTransId="{EA693EC3-D4A3-4AB3-AB80-DF0D913BB950}" sibTransId="{9AA91C32-2642-48C6-9E45-E4148B14B259}"/>
    <dgm:cxn modelId="{EB4E7F7B-55FA-4CE3-8D5B-BA4481A80F4E}" type="presOf" srcId="{9AA91C32-2642-48C6-9E45-E4148B14B259}" destId="{E3C622EC-3A8F-476D-8AB5-8F8D6364693A}" srcOrd="0" destOrd="0" presId="urn:microsoft.com/office/officeart/2005/8/layout/process5"/>
    <dgm:cxn modelId="{DDFFD172-6D72-4FCD-B0D9-4EA8A40B7F9A}" type="presOf" srcId="{5355888D-238A-4279-952C-38F23A728BF5}" destId="{8588EBAA-E00C-4C85-904C-E92CB388EAAB}" srcOrd="0" destOrd="0" presId="urn:microsoft.com/office/officeart/2005/8/layout/process5"/>
    <dgm:cxn modelId="{9C9E417A-4857-42D4-AD75-C4D7C44265F3}" type="presParOf" srcId="{26F1C884-DFD8-4B7A-9677-C6C320908DB7}" destId="{149F8BA3-379A-45F9-86E4-DDDF6DFAABBB}" srcOrd="0" destOrd="0" presId="urn:microsoft.com/office/officeart/2005/8/layout/process5"/>
    <dgm:cxn modelId="{54A6AAFB-AD44-4A18-8CEF-547616969A2D}" type="presParOf" srcId="{26F1C884-DFD8-4B7A-9677-C6C320908DB7}" destId="{AC7DEAB8-6840-4F5D-8047-AB374CF3FC63}" srcOrd="1" destOrd="0" presId="urn:microsoft.com/office/officeart/2005/8/layout/process5"/>
    <dgm:cxn modelId="{9B4CBDDD-13F3-473C-86CC-4B890C90F360}" type="presParOf" srcId="{AC7DEAB8-6840-4F5D-8047-AB374CF3FC63}" destId="{D2231985-1E12-4524-91EE-0418CD948936}" srcOrd="0" destOrd="0" presId="urn:microsoft.com/office/officeart/2005/8/layout/process5"/>
    <dgm:cxn modelId="{EA029456-E8CF-45BC-9F23-E2E6243C11B8}" type="presParOf" srcId="{26F1C884-DFD8-4B7A-9677-C6C320908DB7}" destId="{C6064E3A-77EF-47ED-92E0-2FED39517AE0}" srcOrd="2" destOrd="0" presId="urn:microsoft.com/office/officeart/2005/8/layout/process5"/>
    <dgm:cxn modelId="{41864B47-0020-465F-BBF0-5B592FEDFE0E}" type="presParOf" srcId="{26F1C884-DFD8-4B7A-9677-C6C320908DB7}" destId="{A536DA12-6223-4055-8681-8E098F04BA60}" srcOrd="3" destOrd="0" presId="urn:microsoft.com/office/officeart/2005/8/layout/process5"/>
    <dgm:cxn modelId="{8210BFE7-FA24-4C42-97D3-85321FE91355}" type="presParOf" srcId="{A536DA12-6223-4055-8681-8E098F04BA60}" destId="{B5051087-1DCE-4F89-AAC9-FB430890195F}" srcOrd="0" destOrd="0" presId="urn:microsoft.com/office/officeart/2005/8/layout/process5"/>
    <dgm:cxn modelId="{3DE02D6F-EB08-40E8-8644-4FB23603E4E7}" type="presParOf" srcId="{26F1C884-DFD8-4B7A-9677-C6C320908DB7}" destId="{8588EBAA-E00C-4C85-904C-E92CB388EAAB}" srcOrd="4" destOrd="0" presId="urn:microsoft.com/office/officeart/2005/8/layout/process5"/>
    <dgm:cxn modelId="{C626002B-32DA-4017-826D-0403BF123890}" type="presParOf" srcId="{26F1C884-DFD8-4B7A-9677-C6C320908DB7}" destId="{FB2C77A7-7858-484D-A146-FFF0490EB577}" srcOrd="5" destOrd="0" presId="urn:microsoft.com/office/officeart/2005/8/layout/process5"/>
    <dgm:cxn modelId="{E44CDEB0-B218-44FF-ADFE-F6E7F56CC530}" type="presParOf" srcId="{FB2C77A7-7858-484D-A146-FFF0490EB577}" destId="{FB7D7692-4ED2-46DF-91A8-3DB1A2E321A2}" srcOrd="0" destOrd="0" presId="urn:microsoft.com/office/officeart/2005/8/layout/process5"/>
    <dgm:cxn modelId="{3F62FFFA-0FAF-498C-9055-2F25BD0EA85E}" type="presParOf" srcId="{26F1C884-DFD8-4B7A-9677-C6C320908DB7}" destId="{87EE978F-5B13-46DF-BF95-7E79E0BED376}" srcOrd="6" destOrd="0" presId="urn:microsoft.com/office/officeart/2005/8/layout/process5"/>
    <dgm:cxn modelId="{CAA7E7D1-4489-4400-BD43-60F58A7FE3C8}" type="presParOf" srcId="{26F1C884-DFD8-4B7A-9677-C6C320908DB7}" destId="{E3C622EC-3A8F-476D-8AB5-8F8D6364693A}" srcOrd="7" destOrd="0" presId="urn:microsoft.com/office/officeart/2005/8/layout/process5"/>
    <dgm:cxn modelId="{2168CFF2-88FE-46AC-A953-44FBAE3A8470}" type="presParOf" srcId="{E3C622EC-3A8F-476D-8AB5-8F8D6364693A}" destId="{5D875214-F795-4D47-A89C-848535FA50F0}" srcOrd="0" destOrd="0" presId="urn:microsoft.com/office/officeart/2005/8/layout/process5"/>
    <dgm:cxn modelId="{3CD6E226-A872-48D2-BC91-358D7544DF23}" type="presParOf" srcId="{26F1C884-DFD8-4B7A-9677-C6C320908DB7}" destId="{72FFC6A6-3E97-4E32-8421-1305A4E26E1B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9F8BA3-379A-45F9-86E4-DDDF6DFAABBB}">
      <dsp:nvSpPr>
        <dsp:cNvPr id="0" name=""/>
        <dsp:cNvSpPr/>
      </dsp:nvSpPr>
      <dsp:spPr>
        <a:xfrm>
          <a:off x="9294" y="486881"/>
          <a:ext cx="2778064" cy="16668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ELEKTRANA                  </a:t>
          </a:r>
          <a:endParaRPr lang="hr-HR" sz="2600" kern="1200" dirty="0"/>
        </a:p>
      </dsp:txBody>
      <dsp:txXfrm>
        <a:off x="58114" y="535701"/>
        <a:ext cx="2680424" cy="1569198"/>
      </dsp:txXfrm>
    </dsp:sp>
    <dsp:sp modelId="{AC7DEAB8-6840-4F5D-8047-AB374CF3FC63}">
      <dsp:nvSpPr>
        <dsp:cNvPr id="0" name=""/>
        <dsp:cNvSpPr/>
      </dsp:nvSpPr>
      <dsp:spPr>
        <a:xfrm rot="14216">
          <a:off x="2978697" y="983309"/>
          <a:ext cx="460960" cy="6889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2100" kern="1200"/>
        </a:p>
      </dsp:txBody>
      <dsp:txXfrm>
        <a:off x="2978698" y="1120815"/>
        <a:ext cx="322672" cy="413375"/>
      </dsp:txXfrm>
    </dsp:sp>
    <dsp:sp modelId="{C6064E3A-77EF-47ED-92E0-2FED39517AE0}">
      <dsp:nvSpPr>
        <dsp:cNvPr id="0" name=""/>
        <dsp:cNvSpPr/>
      </dsp:nvSpPr>
      <dsp:spPr>
        <a:xfrm>
          <a:off x="3657087" y="501966"/>
          <a:ext cx="2778064" cy="16668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300" kern="1200" dirty="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300" kern="1200" dirty="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TRANSFORMATOR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400kV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300" kern="1200" dirty="0"/>
        </a:p>
      </dsp:txBody>
      <dsp:txXfrm>
        <a:off x="3705907" y="550786"/>
        <a:ext cx="2680424" cy="1569198"/>
      </dsp:txXfrm>
    </dsp:sp>
    <dsp:sp modelId="{A536DA12-6223-4055-8681-8E098F04BA60}">
      <dsp:nvSpPr>
        <dsp:cNvPr id="0" name=""/>
        <dsp:cNvSpPr/>
      </dsp:nvSpPr>
      <dsp:spPr>
        <a:xfrm rot="21587446">
          <a:off x="6520166" y="983437"/>
          <a:ext cx="1202479" cy="6889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2100" kern="1200"/>
        </a:p>
      </dsp:txBody>
      <dsp:txXfrm>
        <a:off x="6520167" y="1121606"/>
        <a:ext cx="995791" cy="413375"/>
      </dsp:txXfrm>
    </dsp:sp>
    <dsp:sp modelId="{8588EBAA-E00C-4C85-904C-E92CB388EAAB}">
      <dsp:nvSpPr>
        <dsp:cNvPr id="0" name=""/>
        <dsp:cNvSpPr/>
      </dsp:nvSpPr>
      <dsp:spPr>
        <a:xfrm>
          <a:off x="7787874" y="486881"/>
          <a:ext cx="2778064" cy="16668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TRAFOSTANICA</a:t>
          </a:r>
          <a:endParaRPr lang="hr-HR" sz="2600" kern="1200" dirty="0"/>
        </a:p>
      </dsp:txBody>
      <dsp:txXfrm>
        <a:off x="7836694" y="535701"/>
        <a:ext cx="2680424" cy="1569198"/>
      </dsp:txXfrm>
    </dsp:sp>
    <dsp:sp modelId="{FB2C77A7-7858-484D-A146-FFF0490EB577}">
      <dsp:nvSpPr>
        <dsp:cNvPr id="0" name=""/>
        <dsp:cNvSpPr/>
      </dsp:nvSpPr>
      <dsp:spPr>
        <a:xfrm rot="5400000">
          <a:off x="8882432" y="2348185"/>
          <a:ext cx="588949" cy="6889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2100" kern="1200"/>
        </a:p>
      </dsp:txBody>
      <dsp:txXfrm rot="-5400000">
        <a:off x="8970220" y="2398190"/>
        <a:ext cx="413375" cy="412264"/>
      </dsp:txXfrm>
    </dsp:sp>
    <dsp:sp modelId="{87EE978F-5B13-46DF-BF95-7E79E0BED376}">
      <dsp:nvSpPr>
        <dsp:cNvPr id="0" name=""/>
        <dsp:cNvSpPr/>
      </dsp:nvSpPr>
      <dsp:spPr>
        <a:xfrm>
          <a:off x="7787874" y="3264946"/>
          <a:ext cx="2778064" cy="16668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LOKALNA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TRAFOSTANICA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230 V</a:t>
          </a:r>
          <a:endParaRPr lang="hr-HR" sz="2600" kern="1200" dirty="0"/>
        </a:p>
      </dsp:txBody>
      <dsp:txXfrm>
        <a:off x="7836694" y="3313766"/>
        <a:ext cx="2680424" cy="1569198"/>
      </dsp:txXfrm>
    </dsp:sp>
    <dsp:sp modelId="{E3C622EC-3A8F-476D-8AB5-8F8D6364693A}">
      <dsp:nvSpPr>
        <dsp:cNvPr id="0" name=""/>
        <dsp:cNvSpPr/>
      </dsp:nvSpPr>
      <dsp:spPr>
        <a:xfrm rot="10800000">
          <a:off x="6954455" y="3753885"/>
          <a:ext cx="588949" cy="6889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2100" kern="1200"/>
        </a:p>
      </dsp:txBody>
      <dsp:txXfrm rot="10800000">
        <a:off x="7131140" y="3891677"/>
        <a:ext cx="412264" cy="413375"/>
      </dsp:txXfrm>
    </dsp:sp>
    <dsp:sp modelId="{72FFC6A6-3E97-4E32-8421-1305A4E26E1B}">
      <dsp:nvSpPr>
        <dsp:cNvPr id="0" name=""/>
        <dsp:cNvSpPr/>
      </dsp:nvSpPr>
      <dsp:spPr>
        <a:xfrm>
          <a:off x="3898584" y="3264946"/>
          <a:ext cx="2778064" cy="16668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KUĆANSTVA</a:t>
          </a:r>
          <a:endParaRPr lang="hr-HR" sz="2600" kern="1200" dirty="0"/>
        </a:p>
      </dsp:txBody>
      <dsp:txXfrm>
        <a:off x="3947404" y="3313766"/>
        <a:ext cx="2680424" cy="15691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1T12:37:14.3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1,'6'0,"9"0,1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5BF863-93C8-4FCB-8822-E2F3B4509599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192CA3-7844-416F-AB6C-F1B29AF423EF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308125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192CA3-7844-416F-AB6C-F1B29AF423EF}" type="slidenum">
              <a:rPr lang="hr-HR" smtClean="0"/>
              <a:pPr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371042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AB4190-79DA-4057-BB2A-A7B653A8A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9087F52-0EDE-45EF-9785-72F4A9131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4E8357-9F6D-4BAA-A005-AF46B137A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3BB4FD-0DB0-4716-BF93-075166223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35F4EC-7729-4BA2-8BBE-73D82C47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30222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8FA35D-3203-47FA-86C3-C77EB474B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4008B3-6569-4F27-A352-3CFE8FD84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07F616-EF81-40AF-A54A-86E9E46C2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55EA18-8FFC-40CB-A851-2B8ED4F5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D07A495-BCED-4834-BD13-ECEE4F90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11376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2E7596-F020-46A1-9E86-B68456D4D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6C2326-FF9B-4F8A-BBE3-A3532074D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C33EAC-5D26-4841-851D-2C26652B1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302D31-D78D-402E-981A-8C1123DC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093E3A-994F-4044-A582-D5402AF2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5806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6D04F6-4798-4EE7-B1E2-F4565128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BB6A4C-8A4C-4DBB-B306-C18A9D0CA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5AFA21E-D12D-4CFD-9809-699705200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9733845-134D-49C1-B8A7-E9DAE735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CA1FE4D-4881-4FC7-BFA2-0F263FE41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9B13873-16EC-4B54-A419-949FD7DE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73545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151753-A9AD-4988-A9E0-7CD8FB34F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CA4C56-8278-4493-A3E6-AAB7E136C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D9B09CF-A1DE-40BC-8157-4D46140C8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290F38B-E082-472A-A460-9F0D4391F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AFC6F17-C736-4679-A08C-5FA71659A8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C3C7502-81C7-4FE1-93EB-DEE419AD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4C2CCA6-A386-4236-B512-4EC3A609A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7C288BB-B860-4DAD-ADFE-0BFBC183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5918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90AA4D-A4DE-4F3F-AE28-768CFDB5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D23B2C-7352-4CC3-B6B7-CF7EAB14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4AC16D3-CF5E-4E37-BFF4-01AD1A536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F4B130B-7E60-4576-AD65-E8972CA18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84211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96038D7-C6DA-4AFA-98EA-BDA9DEC4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ECC13C2-7E29-481E-B51C-C853582C6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423BE9F-F801-4EE2-9228-30CA9EBC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2645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B4FF2F-91B4-44C7-A73C-3D48FF3CF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247CCD-2356-496C-BAC1-80E6ED8DC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B146E0F-1563-441E-B4E0-534487A31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50D890-84F5-4920-BFDE-E901CCA14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C8DC29-3EB0-45C6-9890-58AFD068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1D13148-55A4-4F07-B493-B40C803E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88903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687BA-CD61-4C73-B42C-35B7BB3BD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3E38A51-5B94-455D-A150-A0DB6E17A9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128A916-9C01-4B4E-89C1-6386CE885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3D0463-0DA1-4F42-B5C6-68BD0DC86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CDF9444-5284-48AA-8BEB-AF3196C0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D920C9-BAD6-44B3-9F70-0199C1232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0992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DA740F-2060-43E7-8774-7BB941DE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42ED79-D18F-4D07-AB74-6D87BF364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59BCF6-EADF-40FC-8A21-D2B95FB2F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AEB42A-863E-427C-8D2B-753D9B744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910FCF-7801-4E2A-ACCB-26B9A444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6548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4AC999B-464F-43C7-980A-87884BD794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D9FD82-C1C6-42F1-A019-952CBBD00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FDBACA-07AF-406A-B4F4-5377E84A6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9512BD-3842-4C34-ABF2-35A2D4050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DDB94D-4A00-433E-A169-377698CB2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96976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l="-1000" t="-5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7974EF5-6465-4741-8263-68F7463B5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0AE572-CBC0-49ED-B2BA-1E31D762D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0A6456-446B-41F0-8435-7F99F0AE19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65471C-4EA8-41BF-AF23-147CE4FA6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56EE29-ED75-4AB3-A10E-2C0D66A56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353925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hr.mozaweb.com/Extra-3D_scene-Elektroenergetski_sustav-4710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s://hr.mozaweb.com/en/Extra-3D_scenes-Generators_and_electric_motors-216860" TargetMode="External"/><Relationship Id="rId4" Type="http://schemas.openxmlformats.org/officeDocument/2006/relationships/hyperlink" Target="https://hr.mozaweb.com/en/Extra-3D_scenes-How_does_it_work_Impulse_steam_turbine-17285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r.mozaweb.com/en/Extra-3D_scenes-Hydroelectric_power_plant_Hoover_Dam_USA-38613" TargetMode="External"/><Relationship Id="rId7" Type="http://schemas.openxmlformats.org/officeDocument/2006/relationships/hyperlink" Target="https://hr.mozaweb.com/en/Extra-3D_scenes-Wind_power_station-9964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s://hr.mozaweb.com/en/Extra-3D_scenes-Thermal_power_station_hydrocarbon_fuel-38614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r.mozaweb.com/en/Extra-3D_scenes-Solar_power_station-47099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r.mozaweb.com/en/Extra-3D_scenes-Tidal_power_station-47118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1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A415909-9C52-4BC9-9BDC-5F0D8DBE8E0C}"/>
              </a:ext>
            </a:extLst>
          </p:cNvPr>
          <p:cNvSpPr txBox="1"/>
          <p:nvPr/>
        </p:nvSpPr>
        <p:spPr>
          <a:xfrm>
            <a:off x="0" y="4118789"/>
            <a:ext cx="12192001" cy="1477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hr-HR" sz="1400" dirty="0"/>
          </a:p>
          <a:p>
            <a:pPr algn="ctr"/>
            <a:r>
              <a:rPr lang="hr-HR" sz="4800" dirty="0"/>
              <a:t>PROIZVODNJA I PRIJENOS ELEKTRIČNE ENERGIJE</a:t>
            </a:r>
          </a:p>
          <a:p>
            <a:pPr algn="ctr"/>
            <a:endParaRPr lang="hr-HR" sz="1400" dirty="0"/>
          </a:p>
          <a:p>
            <a:pPr algn="ctr"/>
            <a:endParaRPr lang="hr-HR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118E9A2-8DF1-4CA2-AB95-0BF01023C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5814"/>
            <a:ext cx="11071297" cy="241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510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06D66DF-49B4-4648-B737-FFD2240C064B}"/>
              </a:ext>
            </a:extLst>
          </p:cNvPr>
          <p:cNvSpPr txBox="1"/>
          <p:nvPr/>
        </p:nvSpPr>
        <p:spPr>
          <a:xfrm>
            <a:off x="560108" y="942215"/>
            <a:ext cx="6098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3600" dirty="0">
                <a:hlinkClick r:id="rId2"/>
              </a:rPr>
              <a:t>ELEKTROENERGETSKI SUSTAVI</a:t>
            </a:r>
            <a:endParaRPr lang="hr-HR" sz="3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B84E650-EEA2-49D6-ADCF-171B11326AB7}"/>
              </a:ext>
            </a:extLst>
          </p:cNvPr>
          <p:cNvSpPr txBox="1"/>
          <p:nvPr/>
        </p:nvSpPr>
        <p:spPr>
          <a:xfrm>
            <a:off x="560106" y="2348204"/>
            <a:ext cx="8809179" cy="147732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3600" dirty="0"/>
              <a:t>Elektrane su postrojenja u kojima se proizvodi električna energija.</a:t>
            </a:r>
          </a:p>
          <a:p>
            <a:r>
              <a:rPr lang="hr-HR" dirty="0"/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95C7408-ECB2-4E87-8FD2-64D87C3054D0}"/>
              </a:ext>
            </a:extLst>
          </p:cNvPr>
          <p:cNvSpPr txBox="1"/>
          <p:nvPr/>
        </p:nvSpPr>
        <p:spPr>
          <a:xfrm>
            <a:off x="560107" y="4585190"/>
            <a:ext cx="8809179" cy="120032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3600" dirty="0"/>
              <a:t>Za proizvodnju električne energije koriste se obnovljivi i neobnovljivi izvori.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A260FCA4-20C9-4064-8CF0-317B84D8F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0423" y="193208"/>
            <a:ext cx="154305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068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F81D70-A83A-4539-BDAE-7A8ECD5DFC5B}"/>
              </a:ext>
            </a:extLst>
          </p:cNvPr>
          <p:cNvSpPr txBox="1"/>
          <p:nvPr/>
        </p:nvSpPr>
        <p:spPr>
          <a:xfrm>
            <a:off x="834887" y="291548"/>
            <a:ext cx="373711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dirty="0"/>
              <a:t>OSNOVNI DJELOVI ELEKTRANE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82D81EE-A385-4FD5-8D56-39F1889CF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4475" y="253331"/>
            <a:ext cx="1543050" cy="1543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FC5A0B4-9099-47DE-9BB7-D48863D63842}"/>
              </a:ext>
            </a:extLst>
          </p:cNvPr>
          <p:cNvSpPr txBox="1"/>
          <p:nvPr/>
        </p:nvSpPr>
        <p:spPr>
          <a:xfrm>
            <a:off x="628028" y="2839417"/>
            <a:ext cx="10684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hlinkClick r:id="rId4"/>
              </a:rPr>
              <a:t>TURBINA</a:t>
            </a:r>
            <a:r>
              <a:rPr lang="hr-HR" sz="3200" dirty="0"/>
              <a:t> je pogonski stroj koji pretvara energiju vode ili</a:t>
            </a:r>
          </a:p>
          <a:p>
            <a:r>
              <a:rPr lang="hr-HR" sz="3200" dirty="0"/>
              <a:t>vodene pare u mehaničku energiju.</a:t>
            </a:r>
          </a:p>
          <a:p>
            <a:endParaRPr lang="hr-HR" sz="3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5B44F17-0A3D-4AC3-AEAB-4253D05A17D9}"/>
              </a:ext>
            </a:extLst>
          </p:cNvPr>
          <p:cNvSpPr txBox="1"/>
          <p:nvPr/>
        </p:nvSpPr>
        <p:spPr>
          <a:xfrm>
            <a:off x="614776" y="4752490"/>
            <a:ext cx="109359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3200" dirty="0">
                <a:hlinkClick r:id="rId5"/>
              </a:rPr>
              <a:t>GENERATOR</a:t>
            </a:r>
            <a:r>
              <a:rPr lang="hr-HR" sz="3200" dirty="0"/>
              <a:t> je radni stroj koji pretvara mehaničku energiju u električnu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D462A76F-96A1-46B2-A9A0-BFD3C93B13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0672" y="291548"/>
            <a:ext cx="1543050" cy="15430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C0BB1AE-7F44-4AC6-88AA-9B8221FE82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8309317" cy="687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454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0DBD790-2858-4F28-8597-18D34420AC00}"/>
              </a:ext>
            </a:extLst>
          </p:cNvPr>
          <p:cNvSpPr txBox="1"/>
          <p:nvPr/>
        </p:nvSpPr>
        <p:spPr>
          <a:xfrm>
            <a:off x="898249" y="355706"/>
            <a:ext cx="363109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dirty="0"/>
              <a:t>VRSTE ELEKTRANA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8A3A3C1-2DAA-427D-A999-8AC8C0BB9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249" y="1445315"/>
            <a:ext cx="1298712" cy="129871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74F0DD2-B2F3-4382-8578-AB13F93E334D}"/>
              </a:ext>
            </a:extLst>
          </p:cNvPr>
          <p:cNvSpPr txBox="1"/>
          <p:nvPr/>
        </p:nvSpPr>
        <p:spPr>
          <a:xfrm>
            <a:off x="2236718" y="1617617"/>
            <a:ext cx="94355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hlinkClick r:id="rId3"/>
              </a:rPr>
              <a:t>HIDROELEKTRANA </a:t>
            </a:r>
            <a:r>
              <a:rPr lang="hr-HR" sz="2800" dirty="0"/>
              <a:t>-  postrojenje koje proizvodi električnu</a:t>
            </a:r>
          </a:p>
          <a:p>
            <a:r>
              <a:rPr lang="hr-HR" sz="2800" dirty="0"/>
              <a:t>energiju iskorištavajući energiju vode.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50750652-E358-457B-8BC8-B3D633B13A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250" y="3328806"/>
            <a:ext cx="1298712" cy="129871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7728D9C-B5F0-40C5-B8A4-8199604AAD3A}"/>
              </a:ext>
            </a:extLst>
          </p:cNvPr>
          <p:cNvSpPr txBox="1"/>
          <p:nvPr/>
        </p:nvSpPr>
        <p:spPr>
          <a:xfrm>
            <a:off x="2236718" y="3429000"/>
            <a:ext cx="95945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800" dirty="0">
                <a:hlinkClick r:id="rId5"/>
              </a:rPr>
              <a:t>TERMOELEKTRANA</a:t>
            </a:r>
            <a:r>
              <a:rPr lang="hr-HR" sz="2800" dirty="0"/>
              <a:t>- postrojenje koja proizvode električnu energiju iskorištavajući energiju vodene pare.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C8848E98-4A1E-4CA1-9AEC-130B57A6C4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249" y="5291809"/>
            <a:ext cx="1298713" cy="129871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E287D7A-A0F2-482B-A186-1CE45D51E19D}"/>
              </a:ext>
            </a:extLst>
          </p:cNvPr>
          <p:cNvSpPr txBox="1"/>
          <p:nvPr/>
        </p:nvSpPr>
        <p:spPr>
          <a:xfrm>
            <a:off x="2236718" y="5430102"/>
            <a:ext cx="97697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800" dirty="0">
                <a:hlinkClick r:id="rId7"/>
              </a:rPr>
              <a:t>VJETROELEKTRANA</a:t>
            </a:r>
            <a:r>
              <a:rPr lang="hr-HR" sz="2800" dirty="0"/>
              <a:t> - iskorištava obnovljivi izvor za</a:t>
            </a:r>
          </a:p>
          <a:p>
            <a:r>
              <a:rPr lang="hr-HR" sz="2800" dirty="0"/>
              <a:t>proizvodnju električne energije, a to je energija vjetra.</a:t>
            </a:r>
          </a:p>
        </p:txBody>
      </p:sp>
    </p:spTree>
    <p:extLst>
      <p:ext uri="{BB962C8B-B14F-4D97-AF65-F5344CB8AC3E}">
        <p14:creationId xmlns:p14="http://schemas.microsoft.com/office/powerpoint/2010/main" xmlns="" val="24795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1092DB3-E2D7-4725-A64C-58C6A6D85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188" y="1136374"/>
            <a:ext cx="1543050" cy="15430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5A0C6FC-E798-4D23-B64E-472519AC8977}"/>
              </a:ext>
            </a:extLst>
          </p:cNvPr>
          <p:cNvSpPr txBox="1"/>
          <p:nvPr/>
        </p:nvSpPr>
        <p:spPr>
          <a:xfrm>
            <a:off x="2292625" y="1109764"/>
            <a:ext cx="958132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3200" dirty="0">
                <a:hlinkClick r:id="rId3"/>
              </a:rPr>
              <a:t>SOLARNA ELEKTRANA </a:t>
            </a:r>
            <a:r>
              <a:rPr lang="hr-HR" sz="3200" dirty="0"/>
              <a:t>- s fotonaponskim ćelijama</a:t>
            </a:r>
          </a:p>
          <a:p>
            <a:r>
              <a:rPr lang="hr-HR" sz="3200" dirty="0"/>
              <a:t>pretvaraju solarnu energiju u električnu u solarnim ćelijama.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BD6C1634-5728-4358-9C31-4D701D34FF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188" y="3639968"/>
            <a:ext cx="1543050" cy="154305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6E7D4DB-D6F1-4CBB-90DC-4F06717AE0B7}"/>
              </a:ext>
            </a:extLst>
          </p:cNvPr>
          <p:cNvSpPr txBox="1"/>
          <p:nvPr/>
        </p:nvSpPr>
        <p:spPr>
          <a:xfrm>
            <a:off x="2292625" y="3872884"/>
            <a:ext cx="958132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3200" dirty="0">
                <a:hlinkClick r:id="rId5"/>
              </a:rPr>
              <a:t>ELEKTRANA </a:t>
            </a:r>
            <a:r>
              <a:rPr lang="hr-HR" sz="3200" dirty="0" smtClean="0">
                <a:hlinkClick r:id="rId5"/>
              </a:rPr>
              <a:t> NA PLIMU </a:t>
            </a:r>
            <a:r>
              <a:rPr lang="hr-HR" sz="3200" dirty="0">
                <a:hlinkClick r:id="rId5"/>
              </a:rPr>
              <a:t>I OSEKU- </a:t>
            </a:r>
            <a:r>
              <a:rPr lang="hr-HR" sz="3200" dirty="0"/>
              <a:t>iskorištavaju podizanje i spuštanje mora za proizvodnju električne energije.</a:t>
            </a:r>
          </a:p>
        </p:txBody>
      </p:sp>
    </p:spTree>
    <p:extLst>
      <p:ext uri="{BB962C8B-B14F-4D97-AF65-F5344CB8AC3E}">
        <p14:creationId xmlns:p14="http://schemas.microsoft.com/office/powerpoint/2010/main" xmlns="" val="244336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xmlns="" Requires="p14">
          <p:contentPart p14:bwMode="auto" r:id="rId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5472CE8B-B8CE-428A-87A4-03B6F0343714}"/>
                  </a:ext>
                </a:extLst>
              </p14:cNvPr>
              <p14:cNvContentPartPr/>
              <p14:nvPr/>
            </p14:nvContentPartPr>
            <p14:xfrm>
              <a:off x="-1285659" y="608786"/>
              <a:ext cx="13680" cy="36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5472CE8B-B8CE-428A-87A4-03B6F034371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339659" y="501146"/>
                <a:ext cx="121320" cy="2160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67" name="Diagram 66">
            <a:extLst>
              <a:ext uri="{FF2B5EF4-FFF2-40B4-BE49-F238E27FC236}">
                <a16:creationId xmlns:a16="http://schemas.microsoft.com/office/drawing/2014/main" xmlns="" id="{0C54D0B5-E625-4D91-A44F-7CE377C3B1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604854749"/>
              </p:ext>
            </p:extLst>
          </p:nvPr>
        </p:nvGraphicFramePr>
        <p:xfrm>
          <a:off x="1076715" y="-34974"/>
          <a:ext cx="1057523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A9093173-F890-4F18-9BCA-9257ABCB239E}"/>
              </a:ext>
            </a:extLst>
          </p:cNvPr>
          <p:cNvSpPr txBox="1"/>
          <p:nvPr/>
        </p:nvSpPr>
        <p:spPr>
          <a:xfrm>
            <a:off x="887082" y="2809869"/>
            <a:ext cx="3286539" cy="212365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hr-HR" sz="4400" dirty="0"/>
              <a:t>PRIJENOS ELEKTRIČNE ENERGIJE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772D4DA6-49AE-4563-B651-76E4E0DECC00}"/>
              </a:ext>
            </a:extLst>
          </p:cNvPr>
          <p:cNvSpPr txBox="1"/>
          <p:nvPr/>
        </p:nvSpPr>
        <p:spPr>
          <a:xfrm>
            <a:off x="493671" y="5626104"/>
            <a:ext cx="11158278" cy="107721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r-HR" sz="3200" dirty="0"/>
              <a:t>Dalekovodi su dio elektroenergetskog sustava koji omogućavaju prijenos proizvedene električne energije navelike udaljenosti. </a:t>
            </a:r>
          </a:p>
        </p:txBody>
      </p:sp>
    </p:spTree>
    <p:extLst>
      <p:ext uri="{BB962C8B-B14F-4D97-AF65-F5344CB8AC3E}">
        <p14:creationId xmlns:p14="http://schemas.microsoft.com/office/powerpoint/2010/main" xmlns="" val="109270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7" grpId="0">
        <p:bldAsOne/>
      </p:bldGraphic>
      <p:bldP spid="68" grpId="0" animBg="1"/>
      <p:bldP spid="7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5A51DEC-CF6D-4938-A1BE-4E42609F683B}"/>
              </a:ext>
            </a:extLst>
          </p:cNvPr>
          <p:cNvSpPr txBox="1"/>
          <p:nvPr/>
        </p:nvSpPr>
        <p:spPr>
          <a:xfrm>
            <a:off x="3189846" y="3429000"/>
            <a:ext cx="6098344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r-HR" sz="3600" dirty="0"/>
              <a:t>Napiši nekoliko primjera štetnog utjecaja elektrana na </a:t>
            </a:r>
            <a:r>
              <a:rPr lang="hr-HR" sz="3600" dirty="0" smtClean="0"/>
              <a:t>okoliš, </a:t>
            </a:r>
            <a:r>
              <a:rPr lang="hr-HR" sz="3600" dirty="0"/>
              <a:t>a zatim s prijateljem iz klupe razmijeni što si saznao/saznala.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979669F-8B69-4F2A-853E-C2DB6FDFB150}"/>
              </a:ext>
            </a:extLst>
          </p:cNvPr>
          <p:cNvSpPr txBox="1"/>
          <p:nvPr/>
        </p:nvSpPr>
        <p:spPr>
          <a:xfrm>
            <a:off x="3189848" y="863377"/>
            <a:ext cx="6098344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r-HR" sz="4000" dirty="0"/>
              <a:t>Utjecaj elektrana na okoliš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1F35090-AE47-4AFC-99BC-0B1CBADADC95}"/>
              </a:ext>
            </a:extLst>
          </p:cNvPr>
          <p:cNvSpPr txBox="1"/>
          <p:nvPr/>
        </p:nvSpPr>
        <p:spPr>
          <a:xfrm>
            <a:off x="5345721" y="2030067"/>
            <a:ext cx="1786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ISTRAŽI!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014CE1E-2366-4B3A-A7E4-DCDE3921E4B8}"/>
              </a:ext>
            </a:extLst>
          </p:cNvPr>
          <p:cNvSpPr txBox="1"/>
          <p:nvPr/>
        </p:nvSpPr>
        <p:spPr>
          <a:xfrm>
            <a:off x="3993463" y="2708472"/>
            <a:ext cx="44911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dirty="0"/>
              <a:t>Udžbenik, stranica 11. i 12.</a:t>
            </a:r>
          </a:p>
        </p:txBody>
      </p:sp>
    </p:spTree>
    <p:extLst>
      <p:ext uri="{BB962C8B-B14F-4D97-AF65-F5344CB8AC3E}">
        <p14:creationId xmlns:p14="http://schemas.microsoft.com/office/powerpoint/2010/main" xmlns="" val="275146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8666F22-3C5D-4AFD-A1D8-3EDEE20BF67D}"/>
              </a:ext>
            </a:extLst>
          </p:cNvPr>
          <p:cNvSpPr txBox="1"/>
          <p:nvPr/>
        </p:nvSpPr>
        <p:spPr>
          <a:xfrm>
            <a:off x="1108646" y="1865906"/>
            <a:ext cx="9974707" cy="2123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4400" dirty="0"/>
              <a:t>VJEŽBA </a:t>
            </a:r>
          </a:p>
          <a:p>
            <a:r>
              <a:rPr lang="hr-HR" sz="4400" dirty="0"/>
              <a:t>LISTIĆ 1</a:t>
            </a:r>
          </a:p>
          <a:p>
            <a:r>
              <a:rPr lang="hr-HR" sz="4400" dirty="0"/>
              <a:t>Proizvodnja i prijenos električne energije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ABFE7E4-3E06-4469-879F-83EAA5041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6385" y="4538655"/>
            <a:ext cx="2881839" cy="1810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2579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DB290D1-5B95-41D1-80C9-5AED2036D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717" y="428273"/>
            <a:ext cx="7260965" cy="859611"/>
          </a:xfrm>
          <a:prstGeom prst="rect">
            <a:avLst/>
          </a:prstGeom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84A775A6-25C2-475D-90EB-DEF1D2F0D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906" y="1820736"/>
            <a:ext cx="3829616" cy="4544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93876A28-C2BA-4DB0-AFC7-1C8459257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21030574"/>
              </p:ext>
            </p:extLst>
          </p:nvPr>
        </p:nvGraphicFramePr>
        <p:xfrm>
          <a:off x="575724" y="1964147"/>
          <a:ext cx="7260965" cy="4109085"/>
        </p:xfrm>
        <a:graphic>
          <a:graphicData uri="http://schemas.openxmlformats.org/drawingml/2006/table">
            <a:tbl>
              <a:tblPr firstRow="1" firstCol="1" bandRow="1"/>
              <a:tblGrid>
                <a:gridCol w="4897528">
                  <a:extLst>
                    <a:ext uri="{9D8B030D-6E8A-4147-A177-3AD203B41FA5}">
                      <a16:colId xmlns:a16="http://schemas.microsoft.com/office/drawing/2014/main" xmlns="" val="1652287980"/>
                    </a:ext>
                  </a:extLst>
                </a:gridCol>
                <a:gridCol w="2363437">
                  <a:extLst>
                    <a:ext uri="{9D8B030D-6E8A-4147-A177-3AD203B41FA5}">
                      <a16:colId xmlns:a16="http://schemas.microsoft.com/office/drawing/2014/main" xmlns="" val="113807830"/>
                    </a:ext>
                  </a:extLst>
                </a:gridCol>
              </a:tblGrid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ELEMENT VREDNOVANJA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20962465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objasniti što su elektrane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71796312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navesti vrste elektrana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2216593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objasniti način prijenosa električne enrgije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54346928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navesti nekoliko primjera utjecaja elektrana na okoliš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89127895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Zadovoljan sam svojim radom na današnjem satu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29548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1512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C2D9803-501C-4B3B-8160-70D1EB9ECFC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83299" y="1023919"/>
            <a:ext cx="8425402" cy="481016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42094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3166</TotalTime>
  <Words>229</Words>
  <Application>Microsoft Office PowerPoint</Application>
  <PresentationFormat>Custom</PresentationFormat>
  <Paragraphs>51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</dc:creator>
  <cp:lastModifiedBy>Mirela Kovac Drascic</cp:lastModifiedBy>
  <cp:revision>46</cp:revision>
  <dcterms:created xsi:type="dcterms:W3CDTF">2021-03-28T05:05:24Z</dcterms:created>
  <dcterms:modified xsi:type="dcterms:W3CDTF">2021-09-22T10:22:42Z</dcterms:modified>
</cp:coreProperties>
</file>