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2" r:id="rId6"/>
    <p:sldId id="264" r:id="rId7"/>
    <p:sldId id="265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B4190-79DA-4057-BB2A-A7B653A8A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087F52-0EDE-45EF-9785-72F4A9131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4E8357-9F6D-4BAA-A005-AF46B13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3BB4FD-0DB0-4716-BF93-0751662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35F4EC-7729-4BA2-8BBE-73D82C47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30222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8FA35D-3203-47FA-86C3-C77EB474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4008B3-6569-4F27-A352-3CFE8FD8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7F616-EF81-40AF-A54A-86E9E46C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55EA18-8FFC-40CB-A851-2B8ED4F5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07A495-BCED-4834-BD13-ECEE4F9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1376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2E7596-F020-46A1-9E86-B68456D4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6C2326-FF9B-4F8A-BBE3-A3532074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C33EAC-5D26-4841-851D-2C26652B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302D31-D78D-402E-981A-8C1123D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093E3A-994F-4044-A582-D5402AF2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806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D04F6-4798-4EE7-B1E2-F4565128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B6A4C-8A4C-4DBB-B306-C18A9D0CA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AFA21E-D12D-4CFD-9809-69970520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733845-134D-49C1-B8A7-E9DAE735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A1FE4D-4881-4FC7-BFA2-0F263FE4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B13873-16EC-4B54-A419-949FD7DE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73545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51753-A9AD-4988-A9E0-7CD8FB34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CA4C56-8278-4493-A3E6-AAB7E136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9B09CF-A1DE-40BC-8157-4D46140C8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290F38B-E082-472A-A460-9F0D4391F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AFC6F17-C736-4679-A08C-5FA71659A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C3C7502-81C7-4FE1-93EB-DEE419A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4C2CCA6-A386-4236-B512-4EC3A609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C288BB-B860-4DAD-ADFE-0BFBC18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59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0AA4D-A4DE-4F3F-AE28-768CFDB5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23B2C-7352-4CC3-B6B7-CF7EAB14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4AC16D3-CF5E-4E37-BFF4-01AD1A536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4B130B-7E60-4576-AD65-E8972CA1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421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96038D7-C6DA-4AFA-98EA-BDA9DEC4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ECC13C2-7E29-481E-B51C-C853582C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23BE9F-F801-4EE2-9228-30CA9EB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264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B4FF2F-91B4-44C7-A73C-3D48FF3C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47CCD-2356-496C-BAC1-80E6ED8D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146E0F-1563-441E-B4E0-534487A3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50D890-84F5-4920-BFDE-E901CCA1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8DC29-3EB0-45C6-9890-58AFD06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D13148-55A4-4F07-B493-B40C803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8903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687BA-CD61-4C73-B42C-35B7BB3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E38A51-5B94-455D-A150-A0DB6E17A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128A916-9C01-4B4E-89C1-6386CE88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3D0463-0DA1-4F42-B5C6-68BD0DC8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F9444-5284-48AA-8BEB-AF3196C0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D920C9-BAD6-44B3-9F70-0199C123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99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A740F-2060-43E7-8774-7BB941D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42ED79-D18F-4D07-AB74-6D87BF364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9BCF6-EADF-40FC-8A21-D2B95FB2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AEB42A-863E-427C-8D2B-753D9B74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10FCF-7801-4E2A-ACCB-26B9A444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65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AC999B-464F-43C7-980A-87884BD79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D9FD82-C1C6-42F1-A019-952CBBD0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DBACA-07AF-406A-B4F4-5377E84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9512BD-3842-4C34-ABF2-35A2D40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DB94D-4A00-433E-A169-377698CB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697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1000" t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974EF5-6465-4741-8263-68F7463B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0AE572-CBC0-49ED-B2BA-1E31D762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0A6456-446B-41F0-8435-7F99F0AE1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E5D17-46A6-4D40-87B5-9E02341CE087}" type="datetimeFigureOut">
              <a:rPr lang="hr-HR" smtClean="0"/>
              <a:pPr/>
              <a:t>22.9.2021.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5471C-4EA8-41BF-AF23-147CE4FA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6EE29-ED75-4AB3-A10E-2C0D66A56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A230-E2CA-4FBD-944B-8197727BB50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5392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r.mozaweb.com/Extra-3D_scene-Bespilotne_zracne_letjelice_UAV-365529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r.mozaweb.com/Extra-Slike-Tvornica_BMW_a_u_Tajlandu-9448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A415909-9C52-4BC9-9BDC-5F0D8DBE8E0C}"/>
              </a:ext>
            </a:extLst>
          </p:cNvPr>
          <p:cNvSpPr txBox="1"/>
          <p:nvPr/>
        </p:nvSpPr>
        <p:spPr>
          <a:xfrm>
            <a:off x="5658678" y="3992365"/>
            <a:ext cx="6533322" cy="286232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hr-HR" sz="3600" dirty="0"/>
          </a:p>
          <a:p>
            <a:pPr algn="ctr"/>
            <a:r>
              <a:rPr lang="hr-HR" sz="3600" dirty="0"/>
              <a:t>IZRADA MODELA AUTOMATIZIRANE TVOREVINE S POVRATNOM VEZOM</a:t>
            </a:r>
          </a:p>
          <a:p>
            <a:pPr algn="ctr"/>
            <a:endParaRPr lang="hr-HR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21808DF-C4F6-4F7A-BEE1-36D5A68CA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21217" cy="3876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3510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0A3BBBA-721B-4AFA-A1E2-3A98685934DF}"/>
              </a:ext>
            </a:extLst>
          </p:cNvPr>
          <p:cNvSpPr txBox="1"/>
          <p:nvPr/>
        </p:nvSpPr>
        <p:spPr>
          <a:xfrm>
            <a:off x="2345635" y="87413"/>
            <a:ext cx="8693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PRIMJER AUTOMATSKOG UPRAVLJANJA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57AED40-1354-4CF7-B79B-ACD709A0E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723" y="908198"/>
            <a:ext cx="2405823" cy="24058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C5758C5-6F0A-4014-B0EB-24807B71501C}"/>
              </a:ext>
            </a:extLst>
          </p:cNvPr>
          <p:cNvSpPr txBox="1"/>
          <p:nvPr/>
        </p:nvSpPr>
        <p:spPr>
          <a:xfrm>
            <a:off x="3776870" y="1777519"/>
            <a:ext cx="3803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hlinkClick r:id="rId3"/>
              </a:rPr>
              <a:t>BESPILOTNA LETJELICA</a:t>
            </a:r>
            <a:endParaRPr lang="hr-HR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43DEAAC-DC10-4901-8E39-83823BF01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723" y="3772695"/>
            <a:ext cx="2405823" cy="24058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1E2BFC1-8137-4D4F-9891-B3AE44A2858B}"/>
              </a:ext>
            </a:extLst>
          </p:cNvPr>
          <p:cNvSpPr txBox="1"/>
          <p:nvPr/>
        </p:nvSpPr>
        <p:spPr>
          <a:xfrm>
            <a:off x="3776870" y="4810539"/>
            <a:ext cx="3975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hlinkClick r:id="rId5"/>
              </a:rPr>
              <a:t>TVORNICA AUTOMOBILA BMW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xmlns="" val="1800688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B1A8F8C-0590-410E-9309-52394FC2604B}"/>
              </a:ext>
            </a:extLst>
          </p:cNvPr>
          <p:cNvSpPr txBox="1"/>
          <p:nvPr/>
        </p:nvSpPr>
        <p:spPr>
          <a:xfrm>
            <a:off x="1199321" y="167201"/>
            <a:ext cx="979335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2400" dirty="0"/>
              <a:t>Primjeri tehničkih tvorevina koje izrađujemo na temeljima mehanike, elektronike i računalne tehnologije: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579DD41-0D0C-47DC-9E3D-89DAE654ADC1}"/>
              </a:ext>
            </a:extLst>
          </p:cNvPr>
          <p:cNvSpPr txBox="1"/>
          <p:nvPr/>
        </p:nvSpPr>
        <p:spPr>
          <a:xfrm>
            <a:off x="208719" y="1686915"/>
            <a:ext cx="3074504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1. MEHANIČKI PRINCIP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5E67A9F-CA71-40B4-8079-EB4C183EF414}"/>
              </a:ext>
            </a:extLst>
          </p:cNvPr>
          <p:cNvSpPr txBox="1"/>
          <p:nvPr/>
        </p:nvSpPr>
        <p:spPr>
          <a:xfrm>
            <a:off x="4333461" y="1657607"/>
            <a:ext cx="335280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2.ELEKTRONIČKI SKLOP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AEEBBF1-8EB7-40A5-89DB-D083D752E9E7}"/>
              </a:ext>
            </a:extLst>
          </p:cNvPr>
          <p:cNvSpPr txBox="1"/>
          <p:nvPr/>
        </p:nvSpPr>
        <p:spPr>
          <a:xfrm>
            <a:off x="8242853" y="1641127"/>
            <a:ext cx="3909392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3.RAČUNALNA TEHNOLOGIJA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1BDB6D-5B32-4294-9892-D03B5090E90A}"/>
              </a:ext>
            </a:extLst>
          </p:cNvPr>
          <p:cNvSpPr txBox="1"/>
          <p:nvPr/>
        </p:nvSpPr>
        <p:spPr>
          <a:xfrm>
            <a:off x="2445027" y="1080590"/>
            <a:ext cx="7474226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r-HR" sz="2400" dirty="0"/>
              <a:t>Punjenje spremnika sa zaustavljanjem na postignutoj razini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A80C3F4-F98C-4F4E-AF78-D8AE42203C2A}"/>
              </a:ext>
            </a:extLst>
          </p:cNvPr>
          <p:cNvSpPr txBox="1"/>
          <p:nvPr/>
        </p:nvSpPr>
        <p:spPr>
          <a:xfrm>
            <a:off x="0" y="2265396"/>
            <a:ext cx="417443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Pritiskom na tipku za ispiranje uz pomoć poluge otvara se bravica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 voda teče kroz cijev dolje do sliva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 plovak tone s razinom vode i aktivira ventil.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Vodokotlić opet puni vodom sve dok plovak, koji se podiže s razinom vode, ponovo ne zatvori ventil.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06CA64C-B6E3-4CAC-B920-AA12FD42BBE1}"/>
              </a:ext>
            </a:extLst>
          </p:cNvPr>
          <p:cNvSpPr txBox="1"/>
          <p:nvPr/>
        </p:nvSpPr>
        <p:spPr>
          <a:xfrm>
            <a:off x="4055165" y="2287692"/>
            <a:ext cx="39093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400" dirty="0"/>
              <a:t>elektronički sklop obavlja kontrolu punjenja posude.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400" dirty="0"/>
              <a:t>kada senzor očita razinu minimalne količine vode uključuje se pumpa uz pomoć koje punimo posudu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400" dirty="0"/>
              <a:t>pumpa se zaustavlja kada tekućina</a:t>
            </a:r>
          </a:p>
          <a:p>
            <a:r>
              <a:rPr lang="hr-HR" sz="2400" dirty="0"/>
              <a:t>     dosegne određenu razinu.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2479844-99A8-4205-9992-97A976BDF8AF}"/>
              </a:ext>
            </a:extLst>
          </p:cNvPr>
          <p:cNvSpPr txBox="1"/>
          <p:nvPr/>
        </p:nvSpPr>
        <p:spPr>
          <a:xfrm>
            <a:off x="7686261" y="2104944"/>
            <a:ext cx="446598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/>
              <a:t>softver očitava stanje u kojem se nalazi sklopka i na temelju njega aktivira ili deaktivira punjenje   posude tekućinom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/>
              <a:t>ako je razina vode u spremniku ispod prekidača koji djeluje kao plovak, pumpa je aktivna i spremnik se puni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/>
              <a:t>kada u spremniku razina vode dosegne plovak, prekidač se zatvara isoftver čita ovo stanje, a zatim deaktivira pumpu.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/>
              <a:t>kada voda padne ispod razine, softver ponovno aktivira crpku i ponovno pokreće sustav koji je u kontinuiranom ciklusu</a:t>
            </a:r>
          </a:p>
        </p:txBody>
      </p:sp>
    </p:spTree>
    <p:extLst>
      <p:ext uri="{BB962C8B-B14F-4D97-AF65-F5344CB8AC3E}">
        <p14:creationId xmlns:p14="http://schemas.microsoft.com/office/powerpoint/2010/main" xmlns="" val="390454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/>
      <p:bldP spid="17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14EAC6-D0AE-4F85-B495-6B263326621D}"/>
              </a:ext>
            </a:extLst>
          </p:cNvPr>
          <p:cNvSpPr txBox="1"/>
          <p:nvPr/>
        </p:nvSpPr>
        <p:spPr>
          <a:xfrm>
            <a:off x="940905" y="811074"/>
            <a:ext cx="3604591" cy="65991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ŠTO JE ARDUINO?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5EC9A5-C438-41FF-A19E-C60B1F50B60A}"/>
              </a:ext>
            </a:extLst>
          </p:cNvPr>
          <p:cNvSpPr txBox="1"/>
          <p:nvPr/>
        </p:nvSpPr>
        <p:spPr>
          <a:xfrm>
            <a:off x="940905" y="2550841"/>
            <a:ext cx="105929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/>
              <a:t>Arduino je platforma elektronike otvorenog koda temeljena</a:t>
            </a:r>
          </a:p>
          <a:p>
            <a:r>
              <a:rPr lang="hr-HR" sz="2400" dirty="0"/>
              <a:t>na hardveru i softveru koji se lako koriste.</a:t>
            </a:r>
          </a:p>
          <a:p>
            <a:endParaRPr lang="hr-HR" sz="2400" dirty="0"/>
          </a:p>
          <a:p>
            <a:r>
              <a:rPr lang="hr-HR" sz="2400" dirty="0"/>
              <a:t>Ploče arduino mogu čitati ulaze – svjetlo na senzoru, prst na gumbu ili porukuna Twitteru – i pretvarati ga u izlaz – aktiviranje izvršitelja, uključivanje LED-a, objavljivanje nečega na mreži.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60BC757-21C0-404A-90D8-BD1E0EDD3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3363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26D8236-C951-4CE5-8ED9-55BD8E8BF0C0}"/>
              </a:ext>
            </a:extLst>
          </p:cNvPr>
          <p:cNvSpPr txBox="1"/>
          <p:nvPr/>
        </p:nvSpPr>
        <p:spPr>
          <a:xfrm>
            <a:off x="782679" y="2720648"/>
            <a:ext cx="4611755" cy="230832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dirty="0"/>
              <a:t>ZADATAK</a:t>
            </a:r>
          </a:p>
          <a:p>
            <a:r>
              <a:rPr lang="hr-HR" sz="3600" dirty="0"/>
              <a:t>OPERACIJSKA LISTA 10</a:t>
            </a:r>
          </a:p>
          <a:p>
            <a:r>
              <a:rPr lang="hr-HR" sz="3600" dirty="0"/>
              <a:t>MODEL PRINCIPA RADA BIMETALA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1B02BB7-FDA6-4248-8BAF-76FB3FF8865A}"/>
              </a:ext>
            </a:extLst>
          </p:cNvPr>
          <p:cNvSpPr txBox="1"/>
          <p:nvPr/>
        </p:nvSpPr>
        <p:spPr>
          <a:xfrm>
            <a:off x="5394434" y="2320538"/>
            <a:ext cx="3687576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sz="2800" dirty="0"/>
              <a:t>Pripremi radno mjesto.</a:t>
            </a:r>
          </a:p>
          <a:p>
            <a:r>
              <a:rPr lang="hr-HR" sz="2800" dirty="0"/>
              <a:t>Pazi namjere zaštite na radu.</a:t>
            </a:r>
          </a:p>
          <a:p>
            <a:r>
              <a:rPr lang="hr-HR" sz="2800" dirty="0"/>
              <a:t>Radno mjesto održavaj uredno.</a:t>
            </a:r>
          </a:p>
          <a:p>
            <a:r>
              <a:rPr lang="hr-HR" sz="2800" dirty="0"/>
              <a:t>Napiši izvješće o radu.</a:t>
            </a: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xmlns="" val="3420940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xmlns="" id="{3FAC040A-312E-460E-9080-F93C45286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59758681"/>
              </p:ext>
            </p:extLst>
          </p:nvPr>
        </p:nvGraphicFramePr>
        <p:xfrm>
          <a:off x="523462" y="1639516"/>
          <a:ext cx="6168886" cy="484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11185">
                  <a:extLst>
                    <a:ext uri="{9D8B030D-6E8A-4147-A177-3AD203B41FA5}">
                      <a16:colId xmlns:a16="http://schemas.microsoft.com/office/drawing/2014/main" xmlns="" val="468359710"/>
                    </a:ext>
                  </a:extLst>
                </a:gridCol>
                <a:gridCol w="1257701">
                  <a:extLst>
                    <a:ext uri="{9D8B030D-6E8A-4147-A177-3AD203B41FA5}">
                      <a16:colId xmlns:a16="http://schemas.microsoft.com/office/drawing/2014/main" xmlns="" val="1103172781"/>
                    </a:ext>
                  </a:extLst>
                </a:gridCol>
              </a:tblGrid>
              <a:tr h="494231">
                <a:tc>
                  <a:txBody>
                    <a:bodyPr/>
                    <a:lstStyle/>
                    <a:p>
                      <a:pPr algn="ctr"/>
                      <a:r>
                        <a:rPr lang="hr-HR" sz="2800" dirty="0"/>
                        <a:t>ELEMENTI VREDNOVANJA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3200" dirty="0"/>
                        <a:t>   +  /  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4479587"/>
                  </a:ext>
                </a:extLst>
              </a:tr>
              <a:tr h="494231">
                <a:tc>
                  <a:txBody>
                    <a:bodyPr/>
                    <a:lstStyle/>
                    <a:p>
                      <a:r>
                        <a:rPr lang="hr-HR" sz="2800" dirty="0"/>
                        <a:t>Razlikujem tri principa upravljanja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sz="3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6204501"/>
                  </a:ext>
                </a:extLst>
              </a:tr>
              <a:tr h="494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800" dirty="0"/>
                        <a:t>Mogu objasniti čemu služi arduino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871242002"/>
                  </a:ext>
                </a:extLst>
              </a:tr>
              <a:tr h="9104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800" dirty="0"/>
                        <a:t>Samostalno sam izradio/izradila model principa rada bimetala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sz="3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54246376"/>
                  </a:ext>
                </a:extLst>
              </a:tr>
              <a:tr h="9104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800" dirty="0"/>
                        <a:t>Zadovoljan sam svojim radom na današnjem satu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4855101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B290D1-5B95-41D1-80C9-5AED2036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717" y="428273"/>
            <a:ext cx="7260965" cy="8596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84A775A6-25C2-475D-90EB-DEF1D2F0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874" y="1820736"/>
            <a:ext cx="3829616" cy="4544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15128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5944B02-EF62-411D-8A7B-62DEA4CF9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7372" y="2842739"/>
            <a:ext cx="3302117" cy="27984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710B375-E20A-4754-8CA9-6C6C02776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133" y="3203919"/>
            <a:ext cx="3694496" cy="24386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3963D4D-8968-4D50-AB47-3FE33893266E}"/>
              </a:ext>
            </a:extLst>
          </p:cNvPr>
          <p:cNvSpPr txBox="1"/>
          <p:nvPr/>
        </p:nvSpPr>
        <p:spPr>
          <a:xfrm>
            <a:off x="2787447" y="1215470"/>
            <a:ext cx="6096000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2800" dirty="0"/>
              <a:t>Po izlasku iz učionice daj pet smješku koji najbolje opisuje zadovoljstvo tvog rada na današnjem satu.</a:t>
            </a:r>
          </a:p>
        </p:txBody>
      </p:sp>
    </p:spTree>
    <p:extLst>
      <p:ext uri="{BB962C8B-B14F-4D97-AF65-F5344CB8AC3E}">
        <p14:creationId xmlns:p14="http://schemas.microsoft.com/office/powerpoint/2010/main" xmlns="" val="1199029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</TotalTime>
  <Words>331</Words>
  <Application>Microsoft Office PowerPoint</Application>
  <PresentationFormat>Custom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</dc:creator>
  <cp:lastModifiedBy>Mirela Kovac Drascic</cp:lastModifiedBy>
  <cp:revision>40</cp:revision>
  <dcterms:created xsi:type="dcterms:W3CDTF">2021-03-28T05:05:24Z</dcterms:created>
  <dcterms:modified xsi:type="dcterms:W3CDTF">2021-09-22T10:35:05Z</dcterms:modified>
</cp:coreProperties>
</file>