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8" r:id="rId5"/>
    <p:sldId id="257" r:id="rId6"/>
    <p:sldId id="269" r:id="rId7"/>
    <p:sldId id="265" r:id="rId8"/>
    <p:sldId id="262" r:id="rId9"/>
    <p:sldId id="264" r:id="rId10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A7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FD48DC-5A31-4224-93F2-FB1430375D00}" type="doc">
      <dgm:prSet loTypeId="urn:microsoft.com/office/officeart/2005/8/layout/pyramid4" loCatId="relationship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hr-HR"/>
        </a:p>
      </dgm:t>
    </dgm:pt>
    <dgm:pt modelId="{14E9F677-D726-4423-BCB0-3566A0CDB05F}">
      <dgm:prSet phldrT="[Text]"/>
      <dgm:spPr/>
      <dgm:t>
        <a:bodyPr/>
        <a:lstStyle/>
        <a:p>
          <a:r>
            <a:rPr lang="hr-HR" dirty="0"/>
            <a:t>PNEUMATSKI</a:t>
          </a:r>
        </a:p>
      </dgm:t>
    </dgm:pt>
    <dgm:pt modelId="{542B3C5D-F8AD-4FD1-9F9A-F6FE0927799D}" type="parTrans" cxnId="{07B601B7-1AD3-45A8-B726-2C852B99E8FD}">
      <dgm:prSet/>
      <dgm:spPr/>
      <dgm:t>
        <a:bodyPr/>
        <a:lstStyle/>
        <a:p>
          <a:endParaRPr lang="hr-HR"/>
        </a:p>
      </dgm:t>
    </dgm:pt>
    <dgm:pt modelId="{949629E5-019E-4349-9377-7E90867267AF}" type="sibTrans" cxnId="{07B601B7-1AD3-45A8-B726-2C852B99E8FD}">
      <dgm:prSet/>
      <dgm:spPr/>
      <dgm:t>
        <a:bodyPr/>
        <a:lstStyle/>
        <a:p>
          <a:endParaRPr lang="hr-HR"/>
        </a:p>
      </dgm:t>
    </dgm:pt>
    <dgm:pt modelId="{55EB436C-F55F-4DEC-A0F2-557ED5DA3390}">
      <dgm:prSet phldrT="[Text]"/>
      <dgm:spPr/>
      <dgm:t>
        <a:bodyPr/>
        <a:lstStyle/>
        <a:p>
          <a:r>
            <a:rPr lang="hr-HR" dirty="0"/>
            <a:t>HIDRAULIČNI</a:t>
          </a:r>
        </a:p>
      </dgm:t>
    </dgm:pt>
    <dgm:pt modelId="{FFFC2148-FAB1-459D-9466-DEBBF7524DAA}" type="parTrans" cxnId="{38D8DAE4-85A5-48D3-A929-BC4FC1E529F7}">
      <dgm:prSet/>
      <dgm:spPr/>
      <dgm:t>
        <a:bodyPr/>
        <a:lstStyle/>
        <a:p>
          <a:endParaRPr lang="hr-HR"/>
        </a:p>
      </dgm:t>
    </dgm:pt>
    <dgm:pt modelId="{436DB14F-C4E3-41D9-AA72-F2C1EDDA164D}" type="sibTrans" cxnId="{38D8DAE4-85A5-48D3-A929-BC4FC1E529F7}">
      <dgm:prSet/>
      <dgm:spPr/>
      <dgm:t>
        <a:bodyPr/>
        <a:lstStyle/>
        <a:p>
          <a:endParaRPr lang="hr-HR"/>
        </a:p>
      </dgm:t>
    </dgm:pt>
    <dgm:pt modelId="{3DE953FD-D741-4296-B21C-EB64D9619BB0}">
      <dgm:prSet phldrT="[Text]"/>
      <dgm:spPr/>
      <dgm:t>
        <a:bodyPr/>
        <a:lstStyle/>
        <a:p>
          <a:r>
            <a:rPr lang="hr-HR" dirty="0">
              <a:solidFill>
                <a:schemeClr val="tx1"/>
              </a:solidFill>
            </a:rPr>
            <a:t>VRSTE POGONA ROBOTA</a:t>
          </a:r>
        </a:p>
      </dgm:t>
    </dgm:pt>
    <dgm:pt modelId="{0B195E4F-5169-4978-998C-31B9B1CADCEE}" type="parTrans" cxnId="{23789762-4B51-4DDB-9A25-0AE87401D64A}">
      <dgm:prSet/>
      <dgm:spPr/>
      <dgm:t>
        <a:bodyPr/>
        <a:lstStyle/>
        <a:p>
          <a:endParaRPr lang="hr-HR"/>
        </a:p>
      </dgm:t>
    </dgm:pt>
    <dgm:pt modelId="{AC75D6E4-89E9-463F-9E80-C25BF46B1AD8}" type="sibTrans" cxnId="{23789762-4B51-4DDB-9A25-0AE87401D64A}">
      <dgm:prSet/>
      <dgm:spPr/>
      <dgm:t>
        <a:bodyPr/>
        <a:lstStyle/>
        <a:p>
          <a:endParaRPr lang="hr-HR"/>
        </a:p>
      </dgm:t>
    </dgm:pt>
    <dgm:pt modelId="{CDD7D1B1-B7BC-42C2-BCC0-37EEA946A232}">
      <dgm:prSet phldrT="[Text]"/>
      <dgm:spPr/>
      <dgm:t>
        <a:bodyPr/>
        <a:lstStyle/>
        <a:p>
          <a:r>
            <a:rPr lang="hr-HR" dirty="0"/>
            <a:t>ELEKTRIČNI</a:t>
          </a:r>
        </a:p>
      </dgm:t>
    </dgm:pt>
    <dgm:pt modelId="{16A490FA-33FC-403D-8E92-3E53B57A641F}" type="parTrans" cxnId="{F3F96F81-9243-4E3C-9DD5-6A47ECCD1CBA}">
      <dgm:prSet/>
      <dgm:spPr/>
      <dgm:t>
        <a:bodyPr/>
        <a:lstStyle/>
        <a:p>
          <a:endParaRPr lang="hr-HR"/>
        </a:p>
      </dgm:t>
    </dgm:pt>
    <dgm:pt modelId="{FFA781DD-B5D2-4C22-BC6F-599806B5FAB8}" type="sibTrans" cxnId="{F3F96F81-9243-4E3C-9DD5-6A47ECCD1CBA}">
      <dgm:prSet/>
      <dgm:spPr/>
      <dgm:t>
        <a:bodyPr/>
        <a:lstStyle/>
        <a:p>
          <a:endParaRPr lang="hr-HR"/>
        </a:p>
      </dgm:t>
    </dgm:pt>
    <dgm:pt modelId="{EE1153A0-A301-4739-8321-916199CDD61F}" type="pres">
      <dgm:prSet presAssocID="{4FFD48DC-5A31-4224-93F2-FB1430375D00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3BFEA5FF-A0A5-4FA8-AD98-AB1063C371A6}" type="pres">
      <dgm:prSet presAssocID="{4FFD48DC-5A31-4224-93F2-FB1430375D00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E35A6427-1AEA-4390-B982-A09B4E7D65E7}" type="pres">
      <dgm:prSet presAssocID="{4FFD48DC-5A31-4224-93F2-FB1430375D00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7930B560-23CB-416B-8B6C-62DEAB09D368}" type="pres">
      <dgm:prSet presAssocID="{4FFD48DC-5A31-4224-93F2-FB1430375D00}" presName="triangle3" presStyleLbl="node1" presStyleIdx="2" presStyleCnt="4" custLinFactNeighborX="828" custLinFactNeighborY="104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1B915818-7771-4159-92B0-48F89F71AE88}" type="pres">
      <dgm:prSet presAssocID="{4FFD48DC-5A31-4224-93F2-FB1430375D00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23789762-4B51-4DDB-9A25-0AE87401D64A}" srcId="{4FFD48DC-5A31-4224-93F2-FB1430375D00}" destId="{3DE953FD-D741-4296-B21C-EB64D9619BB0}" srcOrd="2" destOrd="0" parTransId="{0B195E4F-5169-4978-998C-31B9B1CADCEE}" sibTransId="{AC75D6E4-89E9-463F-9E80-C25BF46B1AD8}"/>
    <dgm:cxn modelId="{AA8A5C51-70DD-4EB8-B394-61F243B2DFD7}" type="presOf" srcId="{3DE953FD-D741-4296-B21C-EB64D9619BB0}" destId="{7930B560-23CB-416B-8B6C-62DEAB09D368}" srcOrd="0" destOrd="0" presId="urn:microsoft.com/office/officeart/2005/8/layout/pyramid4"/>
    <dgm:cxn modelId="{37ABBD73-ED5C-4143-AFEC-F6C0C750CBBA}" type="presOf" srcId="{14E9F677-D726-4423-BCB0-3566A0CDB05F}" destId="{3BFEA5FF-A0A5-4FA8-AD98-AB1063C371A6}" srcOrd="0" destOrd="0" presId="urn:microsoft.com/office/officeart/2005/8/layout/pyramid4"/>
    <dgm:cxn modelId="{3F0845C0-E598-4A30-8B8C-6077CFA35683}" type="presOf" srcId="{4FFD48DC-5A31-4224-93F2-FB1430375D00}" destId="{EE1153A0-A301-4739-8321-916199CDD61F}" srcOrd="0" destOrd="0" presId="urn:microsoft.com/office/officeart/2005/8/layout/pyramid4"/>
    <dgm:cxn modelId="{07B601B7-1AD3-45A8-B726-2C852B99E8FD}" srcId="{4FFD48DC-5A31-4224-93F2-FB1430375D00}" destId="{14E9F677-D726-4423-BCB0-3566A0CDB05F}" srcOrd="0" destOrd="0" parTransId="{542B3C5D-F8AD-4FD1-9F9A-F6FE0927799D}" sibTransId="{949629E5-019E-4349-9377-7E90867267AF}"/>
    <dgm:cxn modelId="{38D8DAE4-85A5-48D3-A929-BC4FC1E529F7}" srcId="{4FFD48DC-5A31-4224-93F2-FB1430375D00}" destId="{55EB436C-F55F-4DEC-A0F2-557ED5DA3390}" srcOrd="1" destOrd="0" parTransId="{FFFC2148-FAB1-459D-9466-DEBBF7524DAA}" sibTransId="{436DB14F-C4E3-41D9-AA72-F2C1EDDA164D}"/>
    <dgm:cxn modelId="{F3F96F81-9243-4E3C-9DD5-6A47ECCD1CBA}" srcId="{4FFD48DC-5A31-4224-93F2-FB1430375D00}" destId="{CDD7D1B1-B7BC-42C2-BCC0-37EEA946A232}" srcOrd="3" destOrd="0" parTransId="{16A490FA-33FC-403D-8E92-3E53B57A641F}" sibTransId="{FFA781DD-B5D2-4C22-BC6F-599806B5FAB8}"/>
    <dgm:cxn modelId="{7C8011B7-F593-442D-A323-FA161571A795}" type="presOf" srcId="{CDD7D1B1-B7BC-42C2-BCC0-37EEA946A232}" destId="{1B915818-7771-4159-92B0-48F89F71AE88}" srcOrd="0" destOrd="0" presId="urn:microsoft.com/office/officeart/2005/8/layout/pyramid4"/>
    <dgm:cxn modelId="{A554E1CD-24E1-4B05-BBF3-A53F7431F522}" type="presOf" srcId="{55EB436C-F55F-4DEC-A0F2-557ED5DA3390}" destId="{E35A6427-1AEA-4390-B982-A09B4E7D65E7}" srcOrd="0" destOrd="0" presId="urn:microsoft.com/office/officeart/2005/8/layout/pyramid4"/>
    <dgm:cxn modelId="{E8B39C3D-9B6F-4F96-89F6-81F650F1E2B9}" type="presParOf" srcId="{EE1153A0-A301-4739-8321-916199CDD61F}" destId="{3BFEA5FF-A0A5-4FA8-AD98-AB1063C371A6}" srcOrd="0" destOrd="0" presId="urn:microsoft.com/office/officeart/2005/8/layout/pyramid4"/>
    <dgm:cxn modelId="{D894CDC7-F7B2-42C1-8B19-FA9E4E2263DA}" type="presParOf" srcId="{EE1153A0-A301-4739-8321-916199CDD61F}" destId="{E35A6427-1AEA-4390-B982-A09B4E7D65E7}" srcOrd="1" destOrd="0" presId="urn:microsoft.com/office/officeart/2005/8/layout/pyramid4"/>
    <dgm:cxn modelId="{02955546-1D88-4691-9AC5-E71D89153DD4}" type="presParOf" srcId="{EE1153A0-A301-4739-8321-916199CDD61F}" destId="{7930B560-23CB-416B-8B6C-62DEAB09D368}" srcOrd="2" destOrd="0" presId="urn:microsoft.com/office/officeart/2005/8/layout/pyramid4"/>
    <dgm:cxn modelId="{EA97D82D-3A3C-4CAA-A999-587FCD6F839E}" type="presParOf" srcId="{EE1153A0-A301-4739-8321-916199CDD61F}" destId="{1B915818-7771-4159-92B0-48F89F71AE88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EA5FF-A0A5-4FA8-AD98-AB1063C371A6}">
      <dsp:nvSpPr>
        <dsp:cNvPr id="0" name=""/>
        <dsp:cNvSpPr/>
      </dsp:nvSpPr>
      <dsp:spPr>
        <a:xfrm>
          <a:off x="3183835" y="0"/>
          <a:ext cx="3200399" cy="3200399"/>
        </a:xfrm>
        <a:prstGeom prst="triangl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kern="1200" dirty="0"/>
            <a:t>PNEUMATSKI</a:t>
          </a:r>
        </a:p>
      </dsp:txBody>
      <dsp:txXfrm>
        <a:off x="3983935" y="1600200"/>
        <a:ext cx="1600199" cy="1600199"/>
      </dsp:txXfrm>
    </dsp:sp>
    <dsp:sp modelId="{E35A6427-1AEA-4390-B982-A09B4E7D65E7}">
      <dsp:nvSpPr>
        <dsp:cNvPr id="0" name=""/>
        <dsp:cNvSpPr/>
      </dsp:nvSpPr>
      <dsp:spPr>
        <a:xfrm>
          <a:off x="1583635" y="3200399"/>
          <a:ext cx="3200399" cy="3200399"/>
        </a:xfrm>
        <a:prstGeom prst="triangle">
          <a:avLst/>
        </a:prstGeom>
        <a:solidFill>
          <a:schemeClr val="accent3">
            <a:shade val="50000"/>
            <a:hueOff val="0"/>
            <a:satOff val="0"/>
            <a:lumOff val="17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kern="1200" dirty="0"/>
            <a:t>HIDRAULIČNI</a:t>
          </a:r>
        </a:p>
      </dsp:txBody>
      <dsp:txXfrm>
        <a:off x="2383735" y="4800599"/>
        <a:ext cx="1600199" cy="1600199"/>
      </dsp:txXfrm>
    </dsp:sp>
    <dsp:sp modelId="{7930B560-23CB-416B-8B6C-62DEAB09D368}">
      <dsp:nvSpPr>
        <dsp:cNvPr id="0" name=""/>
        <dsp:cNvSpPr/>
      </dsp:nvSpPr>
      <dsp:spPr>
        <a:xfrm rot="10800000">
          <a:off x="3210334" y="3200399"/>
          <a:ext cx="3200399" cy="3200399"/>
        </a:xfrm>
        <a:prstGeom prst="triangle">
          <a:avLst/>
        </a:prstGeom>
        <a:solidFill>
          <a:schemeClr val="accent3">
            <a:shade val="50000"/>
            <a:hueOff val="0"/>
            <a:satOff val="0"/>
            <a:lumOff val="359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kern="1200" dirty="0">
              <a:solidFill>
                <a:schemeClr val="tx1"/>
              </a:solidFill>
            </a:rPr>
            <a:t>VRSTE POGONA ROBOTA</a:t>
          </a:r>
        </a:p>
      </dsp:txBody>
      <dsp:txXfrm rot="10800000">
        <a:off x="4010434" y="3200399"/>
        <a:ext cx="1600199" cy="1600199"/>
      </dsp:txXfrm>
    </dsp:sp>
    <dsp:sp modelId="{1B915818-7771-4159-92B0-48F89F71AE88}">
      <dsp:nvSpPr>
        <dsp:cNvPr id="0" name=""/>
        <dsp:cNvSpPr/>
      </dsp:nvSpPr>
      <dsp:spPr>
        <a:xfrm>
          <a:off x="4784035" y="3200399"/>
          <a:ext cx="3200399" cy="3200399"/>
        </a:xfrm>
        <a:prstGeom prst="triangle">
          <a:avLst/>
        </a:prstGeom>
        <a:solidFill>
          <a:schemeClr val="accent3">
            <a:shade val="50000"/>
            <a:hueOff val="0"/>
            <a:satOff val="0"/>
            <a:lumOff val="17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kern="1200" dirty="0"/>
            <a:t>ELEKTRIČNI</a:t>
          </a:r>
        </a:p>
      </dsp:txBody>
      <dsp:txXfrm>
        <a:off x="5584135" y="4800599"/>
        <a:ext cx="1600199" cy="1600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AB4190-79DA-4057-BB2A-A7B653A8A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9087F52-0EDE-45EF-9785-72F4A9131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4E8357-9F6D-4BAA-A005-AF46B137A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3BB4FD-0DB0-4716-BF93-075166223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35F4EC-7729-4BA2-8BBE-73D82C47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30222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8FA35D-3203-47FA-86C3-C77EB474B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4008B3-6569-4F27-A352-3CFE8FD84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07F616-EF81-40AF-A54A-86E9E46C2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55EA18-8FFC-40CB-A851-2B8ED4F5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D07A495-BCED-4834-BD13-ECEE4F90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11376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2E7596-F020-46A1-9E86-B68456D4D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6C2326-FF9B-4F8A-BBE3-A3532074D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C33EAC-5D26-4841-851D-2C26652B1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302D31-D78D-402E-981A-8C1123DC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093E3A-994F-4044-A582-D5402AF2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5806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6D04F6-4798-4EE7-B1E2-F4565128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BB6A4C-8A4C-4DBB-B306-C18A9D0CA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5AFA21E-D12D-4CFD-9809-699705200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9733845-134D-49C1-B8A7-E9DAE735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CA1FE4D-4881-4FC7-BFA2-0F263FE41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9B13873-16EC-4B54-A419-949FD7DE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73545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151753-A9AD-4988-A9E0-7CD8FB34F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CA4C56-8278-4493-A3E6-AAB7E136C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D9B09CF-A1DE-40BC-8157-4D46140C8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290F38B-E082-472A-A460-9F0D4391F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AFC6F17-C736-4679-A08C-5FA71659A8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C3C7502-81C7-4FE1-93EB-DEE419AD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4C2CCA6-A386-4236-B512-4EC3A609A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7C288BB-B860-4DAD-ADFE-0BFBC183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5918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90AA4D-A4DE-4F3F-AE28-768CFDB5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D23B2C-7352-4CC3-B6B7-CF7EAB14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4AC16D3-CF5E-4E37-BFF4-01AD1A536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F4B130B-7E60-4576-AD65-E8972CA18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84211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96038D7-C6DA-4AFA-98EA-BDA9DEC4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ECC13C2-7E29-481E-B51C-C853582C6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423BE9F-F801-4EE2-9228-30CA9EBC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2645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B4FF2F-91B4-44C7-A73C-3D48FF3CF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247CCD-2356-496C-BAC1-80E6ED8DC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B146E0F-1563-441E-B4E0-534487A31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50D890-84F5-4920-BFDE-E901CCA14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C8DC29-3EB0-45C6-9890-58AFD068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1D13148-55A4-4F07-B493-B40C803E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88903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687BA-CD61-4C73-B42C-35B7BB3BD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3E38A51-5B94-455D-A150-A0DB6E17A9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128A916-9C01-4B4E-89C1-6386CE885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3D0463-0DA1-4F42-B5C6-68BD0DC86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CDF9444-5284-48AA-8BEB-AF3196C0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D920C9-BAD6-44B3-9F70-0199C1232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0992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DA740F-2060-43E7-8774-7BB941DE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42ED79-D18F-4D07-AB74-6D87BF364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59BCF6-EADF-40FC-8A21-D2B95FB2F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AEB42A-863E-427C-8D2B-753D9B744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910FCF-7801-4E2A-ACCB-26B9A444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6548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4AC999B-464F-43C7-980A-87884BD794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D9FD82-C1C6-42F1-A019-952CBBD00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FDBACA-07AF-406A-B4F4-5377E84A6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9512BD-3842-4C34-ABF2-35A2D4050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DDB94D-4A00-433E-A169-377698CB2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96976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l="-1000" t="-5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7974EF5-6465-4741-8263-68F7463B5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0AE572-CBC0-49ED-B2BA-1E31D762D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0A6456-446B-41F0-8435-7F99F0AE19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65471C-4EA8-41BF-AF23-147CE4FA6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56EE29-ED75-4AB3-A10E-2C0D66A56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353925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youtube.com/watch?v=O4ma1p4DK5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A415909-9C52-4BC9-9BDC-5F0D8DBE8E0C}"/>
              </a:ext>
            </a:extLst>
          </p:cNvPr>
          <p:cNvSpPr txBox="1"/>
          <p:nvPr/>
        </p:nvSpPr>
        <p:spPr>
          <a:xfrm>
            <a:off x="5950226" y="4283906"/>
            <a:ext cx="6241774" cy="25545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hr-HR" sz="4000" dirty="0"/>
          </a:p>
          <a:p>
            <a:pPr algn="ctr"/>
            <a:r>
              <a:rPr lang="hr-HR" sz="4000" dirty="0"/>
              <a:t>UPRAVLJANJE I POGON ROBOTA</a:t>
            </a:r>
          </a:p>
          <a:p>
            <a:pPr algn="ctr"/>
            <a:endParaRPr lang="hr-HR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5D97DDC-C1F7-4794-9360-B689D3EDD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387548" cy="42649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35108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E6CDE35-7ACB-4401-84C9-BD4AFC1F1C49}"/>
              </a:ext>
            </a:extLst>
          </p:cNvPr>
          <p:cNvSpPr txBox="1"/>
          <p:nvPr/>
        </p:nvSpPr>
        <p:spPr>
          <a:xfrm>
            <a:off x="4073310" y="2973228"/>
            <a:ext cx="5446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>
                <a:hlinkClick r:id="rId2"/>
              </a:rPr>
              <a:t>OBAMA ZAIGRAO NOGOMET S ROBOTOM</a:t>
            </a:r>
            <a:endParaRPr lang="hr-HR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0AEECCF-6C65-40B1-8175-AA616584B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447" y="2092262"/>
            <a:ext cx="2962263" cy="29622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80068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0644E3D-C120-457B-910D-2661F180D488}"/>
              </a:ext>
            </a:extLst>
          </p:cNvPr>
          <p:cNvSpPr txBox="1"/>
          <p:nvPr/>
        </p:nvSpPr>
        <p:spPr>
          <a:xfrm>
            <a:off x="398663" y="2561984"/>
            <a:ext cx="3550485" cy="255454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3200" dirty="0"/>
              <a:t>Robot je stroj koji se kontrolira računalom i zamjenjuje ljude u mnogim poslovima.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A6B3C17-5305-4A90-8183-8D3EEBECB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782" y="1789043"/>
            <a:ext cx="7022555" cy="46713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8C01F66-2968-490F-A2F6-BEFB3197C1AA}"/>
              </a:ext>
            </a:extLst>
          </p:cNvPr>
          <p:cNvSpPr txBox="1"/>
          <p:nvPr/>
        </p:nvSpPr>
        <p:spPr>
          <a:xfrm>
            <a:off x="398663" y="171812"/>
            <a:ext cx="10958450" cy="107721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3200" dirty="0"/>
              <a:t>Robotika proučava</a:t>
            </a:r>
          </a:p>
          <a:p>
            <a:r>
              <a:rPr lang="hr-HR" sz="3200" dirty="0"/>
              <a:t>izradu, projektiranje i upravljanje strojem koji nazivamo robotom.</a:t>
            </a:r>
          </a:p>
        </p:txBody>
      </p:sp>
    </p:spTree>
    <p:extLst>
      <p:ext uri="{BB962C8B-B14F-4D97-AF65-F5344CB8AC3E}">
        <p14:creationId xmlns:p14="http://schemas.microsoft.com/office/powerpoint/2010/main" xmlns="" val="390454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41AA339-C657-47EB-B830-421DA92606D3}"/>
              </a:ext>
            </a:extLst>
          </p:cNvPr>
          <p:cNvSpPr txBox="1"/>
          <p:nvPr/>
        </p:nvSpPr>
        <p:spPr>
          <a:xfrm>
            <a:off x="959608" y="183385"/>
            <a:ext cx="5486400" cy="58477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3200" dirty="0"/>
              <a:t>ZADAĆE I SVOJSTVA ROBOTA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451029E-B6CC-466F-95DF-05CA9F337F17}"/>
              </a:ext>
            </a:extLst>
          </p:cNvPr>
          <p:cNvSpPr txBox="1"/>
          <p:nvPr/>
        </p:nvSpPr>
        <p:spPr>
          <a:xfrm>
            <a:off x="1044003" y="1858339"/>
            <a:ext cx="93427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/>
              <a:t>preciznosti, brzina, sposobnosti obavljanja istih zadataka,rad u iznimno teškim i opasnim uvjetima (ruševine, potresi )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27CD329-AE32-4A00-B51B-661BD815B157}"/>
              </a:ext>
            </a:extLst>
          </p:cNvPr>
          <p:cNvSpPr txBox="1"/>
          <p:nvPr/>
        </p:nvSpPr>
        <p:spPr>
          <a:xfrm>
            <a:off x="1044003" y="902548"/>
            <a:ext cx="91307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/>
              <a:t>zamijeniti čovjeka u obavljanju teškog i opasnog rada, stoga većina robota oponaša kretanje ljudskog tijela.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A4ED18A-1BD4-4F43-A29D-5476CF892DA9}"/>
              </a:ext>
            </a:extLst>
          </p:cNvPr>
          <p:cNvSpPr txBox="1"/>
          <p:nvPr/>
        </p:nvSpPr>
        <p:spPr>
          <a:xfrm>
            <a:off x="1044003" y="2893648"/>
            <a:ext cx="960782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/>
              <a:t>ima mogućnost reprogramiranja tako da može izvršavati zadatke potrebne u proizvodnji.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C09231F-1C22-4E0C-BE86-45DF0323E487}"/>
              </a:ext>
            </a:extLst>
          </p:cNvPr>
          <p:cNvSpPr txBox="1"/>
          <p:nvPr/>
        </p:nvSpPr>
        <p:spPr>
          <a:xfrm>
            <a:off x="1044003" y="3957811"/>
            <a:ext cx="653311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/>
              <a:t>robot se priključuje na računalo uz pomoć sklopa koji se nalazi između robota i računala - SUČELJE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BE8FE3C-D726-413F-82F4-B69A0A475C69}"/>
              </a:ext>
            </a:extLst>
          </p:cNvPr>
          <p:cNvSpPr txBox="1"/>
          <p:nvPr/>
        </p:nvSpPr>
        <p:spPr>
          <a:xfrm>
            <a:off x="1044003" y="5478398"/>
            <a:ext cx="93427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/>
              <a:t>robot prikuplja podatke uz pomoć senzora </a:t>
            </a:r>
          </a:p>
          <a:p>
            <a:r>
              <a:rPr lang="hr-HR" sz="2800" dirty="0"/>
              <a:t>      ugrađenih u njega i šalje ih računalu.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B1C0DFDE-160C-4691-AFD0-D72E5115F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8402" y="3423888"/>
            <a:ext cx="3832698" cy="3390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4795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65173F9F-6E10-470F-8D5B-21B88A4765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913287912"/>
              </p:ext>
            </p:extLst>
          </p:nvPr>
        </p:nvGraphicFramePr>
        <p:xfrm>
          <a:off x="3408255" y="228600"/>
          <a:ext cx="9568070" cy="6400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E3980C5-5F03-4A66-87A5-3AD94EFB4A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418" y="431816"/>
            <a:ext cx="4531275" cy="549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3363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F0B8405-3C88-418C-A68A-38123DF5E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94218" cy="38567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8BF950B-E71F-4EA2-80DA-1C07AEDE59A9}"/>
              </a:ext>
            </a:extLst>
          </p:cNvPr>
          <p:cNvSpPr txBox="1"/>
          <p:nvPr/>
        </p:nvSpPr>
        <p:spPr>
          <a:xfrm>
            <a:off x="1371906" y="3856776"/>
            <a:ext cx="3348111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r-HR" sz="2400" dirty="0"/>
              <a:t>KORAČNI MOTOR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9EDB315-5824-44DC-A53B-D21E69869220}"/>
              </a:ext>
            </a:extLst>
          </p:cNvPr>
          <p:cNvSpPr txBox="1"/>
          <p:nvPr/>
        </p:nvSpPr>
        <p:spPr>
          <a:xfrm>
            <a:off x="6848520" y="2964223"/>
            <a:ext cx="3856382" cy="224676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800" dirty="0"/>
              <a:t>STUPANJ SLOBODE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/>
              <a:t>broj gibanja koja robot može napraviti zove se stupanj slobode.</a:t>
            </a:r>
          </a:p>
        </p:txBody>
      </p:sp>
    </p:spTree>
    <p:extLst>
      <p:ext uri="{BB962C8B-B14F-4D97-AF65-F5344CB8AC3E}">
        <p14:creationId xmlns:p14="http://schemas.microsoft.com/office/powerpoint/2010/main" xmlns="" val="1640782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8666F22-3C5D-4AFD-A1D8-3EDEE20BF67D}"/>
              </a:ext>
            </a:extLst>
          </p:cNvPr>
          <p:cNvSpPr txBox="1"/>
          <p:nvPr/>
        </p:nvSpPr>
        <p:spPr>
          <a:xfrm>
            <a:off x="1040296" y="768626"/>
            <a:ext cx="9157252" cy="2123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4400" dirty="0"/>
              <a:t>VJEŽBA </a:t>
            </a:r>
          </a:p>
          <a:p>
            <a:r>
              <a:rPr lang="hr-HR" sz="4400" dirty="0"/>
              <a:t>Odgovori na pitanja iz udžbenika</a:t>
            </a:r>
          </a:p>
          <a:p>
            <a:r>
              <a:rPr lang="hr-HR" sz="4400" dirty="0"/>
              <a:t>Stranica 61.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ABFE7E4-3E06-4469-879F-83EAA5041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7861" y="3110223"/>
            <a:ext cx="3968517" cy="2493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25798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26D8236-C951-4CE5-8ED9-55BD8E8BF0C0}"/>
              </a:ext>
            </a:extLst>
          </p:cNvPr>
          <p:cNvSpPr txBox="1"/>
          <p:nvPr/>
        </p:nvSpPr>
        <p:spPr>
          <a:xfrm>
            <a:off x="360649" y="1720840"/>
            <a:ext cx="3954238" cy="341632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dirty="0"/>
              <a:t>ZADATAK</a:t>
            </a:r>
          </a:p>
          <a:p>
            <a:r>
              <a:rPr lang="hr-HR" sz="3600" dirty="0"/>
              <a:t>Izradi robota reciklirajući otpad.</a:t>
            </a:r>
          </a:p>
          <a:p>
            <a:r>
              <a:rPr lang="hr-HR" sz="3600" dirty="0"/>
              <a:t>Možeš koristiti plastične kutije, </a:t>
            </a:r>
          </a:p>
          <a:p>
            <a:r>
              <a:rPr lang="hr-HR" sz="3600" dirty="0"/>
              <a:t>čepove boca, žice...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1B02BB7-FDA6-4248-8BAF-76FB3FF8865A}"/>
              </a:ext>
            </a:extLst>
          </p:cNvPr>
          <p:cNvSpPr txBox="1"/>
          <p:nvPr/>
        </p:nvSpPr>
        <p:spPr>
          <a:xfrm>
            <a:off x="4314887" y="1874728"/>
            <a:ext cx="3687576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800" dirty="0"/>
              <a:t>Pripremi radno mjesto.</a:t>
            </a:r>
          </a:p>
          <a:p>
            <a:r>
              <a:rPr lang="hr-HR" sz="2800" dirty="0"/>
              <a:t>Pazi namjere zaštite na radu.</a:t>
            </a:r>
          </a:p>
          <a:p>
            <a:r>
              <a:rPr lang="hr-HR" sz="2800" dirty="0"/>
              <a:t>Radno mjesto održavaj uredno.</a:t>
            </a:r>
          </a:p>
          <a:p>
            <a:r>
              <a:rPr lang="hr-HR" sz="2800" dirty="0"/>
              <a:t>Napiši izvješće o radu.</a:t>
            </a:r>
          </a:p>
          <a:p>
            <a:endParaRPr lang="hr-HR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52F5632-3244-4B88-8C09-1891E82A2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1830" y="14068"/>
            <a:ext cx="3954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0940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DB290D1-5B95-41D1-80C9-5AED2036D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717" y="428273"/>
            <a:ext cx="7260965" cy="85961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84A775A6-25C2-475D-90EB-DEF1D2F0D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874" y="1820736"/>
            <a:ext cx="3829616" cy="4544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601D3D06-F67E-4853-B4CC-A3815DA17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68345649"/>
              </p:ext>
            </p:extLst>
          </p:nvPr>
        </p:nvGraphicFramePr>
        <p:xfrm>
          <a:off x="1226682" y="2074055"/>
          <a:ext cx="5690953" cy="3522156"/>
        </p:xfrm>
        <a:graphic>
          <a:graphicData uri="http://schemas.openxmlformats.org/drawingml/2006/table">
            <a:tbl>
              <a:tblPr firstRow="1" firstCol="1" bandRow="1"/>
              <a:tblGrid>
                <a:gridCol w="3838553">
                  <a:extLst>
                    <a:ext uri="{9D8B030D-6E8A-4147-A177-3AD203B41FA5}">
                      <a16:colId xmlns:a16="http://schemas.microsoft.com/office/drawing/2014/main" xmlns="" val="3293289426"/>
                    </a:ext>
                  </a:extLst>
                </a:gridCol>
                <a:gridCol w="1852400">
                  <a:extLst>
                    <a:ext uri="{9D8B030D-6E8A-4147-A177-3AD203B41FA5}">
                      <a16:colId xmlns:a16="http://schemas.microsoft.com/office/drawing/2014/main" xmlns="" val="3259019873"/>
                    </a:ext>
                  </a:extLst>
                </a:gridCol>
              </a:tblGrid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ELEMENT VREDNOVANJA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01938183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definirati pojam Robot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36806652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opisati osnovne zadaće robota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90043680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nevesti vrste pogona robota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62122600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definirati sučelje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58597954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Zadovoljan sam svojim radom na današnjem satu</a:t>
                      </a:r>
                      <a:endParaRPr lang="hr-H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6614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15128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1468</TotalTime>
  <Words>212</Words>
  <Application>Microsoft Office PowerPoint</Application>
  <PresentationFormat>Custom</PresentationFormat>
  <Paragraphs>43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</dc:creator>
  <cp:lastModifiedBy>Mirela Kovac Drascic</cp:lastModifiedBy>
  <cp:revision>43</cp:revision>
  <dcterms:created xsi:type="dcterms:W3CDTF">2021-03-28T05:05:24Z</dcterms:created>
  <dcterms:modified xsi:type="dcterms:W3CDTF">2021-09-22T10:38:03Z</dcterms:modified>
</cp:coreProperties>
</file>