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70" r:id="rId5"/>
    <p:sldId id="268" r:id="rId6"/>
    <p:sldId id="257" r:id="rId7"/>
    <p:sldId id="260" r:id="rId8"/>
    <p:sldId id="265" r:id="rId9"/>
    <p:sldId id="269" r:id="rId10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DA71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-108" y="-33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DAB4190-79DA-4057-BB2A-A7B653A8A9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19087F52-0EDE-45EF-9785-72F4A9131D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24E8357-9F6D-4BAA-A005-AF46B137A7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E5D17-46A6-4D40-87B5-9E02341CE087}" type="datetimeFigureOut">
              <a:rPr lang="hr-HR" smtClean="0"/>
              <a:pPr/>
              <a:t>22.9.2021.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93BB4FD-0DB0-4716-BF93-0751662230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C35F4EC-7729-4BA2-8BBE-73D82C475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DA230-E2CA-4FBD-944B-8197727BB503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33022202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58FA35D-3203-47FA-86C3-C77EB474BA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F4008B3-6569-4F27-A352-3CFE8FD84C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C07F616-EF81-40AF-A54A-86E9E46C22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E5D17-46A6-4D40-87B5-9E02341CE087}" type="datetimeFigureOut">
              <a:rPr lang="hr-HR" smtClean="0"/>
              <a:pPr/>
              <a:t>22.9.2021.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755EA18-8FFC-40CB-A851-2B8ED4F54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D07A495-BCED-4834-BD13-ECEE4F902D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DA230-E2CA-4FBD-944B-8197727BB503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11137641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D2E7596-F020-46A1-9E86-B68456D4DC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0B6C2326-FF9B-4F8A-BBE3-A3532074DE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3C33EAC-5D26-4841-851D-2C26652B1E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E5D17-46A6-4D40-87B5-9E02341CE087}" type="datetimeFigureOut">
              <a:rPr lang="hr-HR" smtClean="0"/>
              <a:pPr/>
              <a:t>22.9.2021.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A302D31-D78D-402E-981A-8C1123DC4A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9093E3A-994F-4044-A582-D5402AF2AA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DA230-E2CA-4FBD-944B-8197727BB503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4580680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D6D04F6-4798-4EE7-B1E2-F456512861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3BB6A4C-8A4C-4DBB-B306-C18A9D0CA7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D5AFA21E-D12D-4CFD-9809-6997052001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A9733845-134D-49C1-B8A7-E9DAE735A8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E5D17-46A6-4D40-87B5-9E02341CE087}" type="datetimeFigureOut">
              <a:rPr lang="hr-HR" smtClean="0"/>
              <a:pPr/>
              <a:t>22.9.2021.</a:t>
            </a:fld>
            <a:endParaRPr lang="hr-H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ACA1FE4D-4881-4FC7-BFA2-0F263FE418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99B13873-16EC-4B54-A419-949FD7DE3A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DA230-E2CA-4FBD-944B-8197727BB503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17354558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D151753-A9AD-4988-A9E0-7CD8FB34F9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9DCA4C56-8278-4493-A3E6-AAB7E136C5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7D9B09CF-A1DE-40BC-8157-4D46140C82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B290F38B-E082-472A-A460-9F0D4391F3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1AFC6F17-C736-4679-A08C-5FA71659A85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8C3C7502-81C7-4FE1-93EB-DEE419AD7D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E5D17-46A6-4D40-87B5-9E02341CE087}" type="datetimeFigureOut">
              <a:rPr lang="hr-HR" smtClean="0"/>
              <a:pPr/>
              <a:t>22.9.2021.</a:t>
            </a:fld>
            <a:endParaRPr lang="hr-H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54C2CCA6-A386-4236-B512-4EC3A609A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27C288BB-B860-4DAD-ADFE-0BFBC1830E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DA230-E2CA-4FBD-944B-8197727BB503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26591868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E90AA4D-A4DE-4F3F-AE28-768CFDB51A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6FD23B2C-7352-4CC3-B6B7-CF7EAB14B6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E5D17-46A6-4D40-87B5-9E02341CE087}" type="datetimeFigureOut">
              <a:rPr lang="hr-HR" smtClean="0"/>
              <a:pPr/>
              <a:t>22.9.2021.</a:t>
            </a:fld>
            <a:endParaRPr lang="hr-H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B4AC16D3-CF5E-4E37-BFF4-01AD1A5367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3F4B130B-7E60-4576-AD65-E8972CA18D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DA230-E2CA-4FBD-944B-8197727BB503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38421149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296038D7-C6DA-4AFA-98EA-BDA9DEC442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E5D17-46A6-4D40-87B5-9E02341CE087}" type="datetimeFigureOut">
              <a:rPr lang="hr-HR" smtClean="0"/>
              <a:pPr/>
              <a:t>22.9.2021.</a:t>
            </a:fld>
            <a:endParaRPr lang="hr-H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6ECC13C2-7E29-481E-B51C-C853582C67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3423BE9F-F801-4EE2-9228-30CA9EBCB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DA230-E2CA-4FBD-944B-8197727BB503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26264502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AB4FF2F-91B4-44C7-A73C-3D48FF3CFB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5247CCD-2356-496C-BAC1-80E6ED8DC1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BB146E0F-1563-441E-B4E0-534487A313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0250D890-84F5-4920-BFDE-E901CCA14C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E5D17-46A6-4D40-87B5-9E02341CE087}" type="datetimeFigureOut">
              <a:rPr lang="hr-HR" smtClean="0"/>
              <a:pPr/>
              <a:t>22.9.2021.</a:t>
            </a:fld>
            <a:endParaRPr lang="hr-H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9FC8DC29-3EB0-45C6-9890-58AFD0681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A1D13148-55A4-4F07-B493-B40C803E5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DA230-E2CA-4FBD-944B-8197727BB503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28890379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D2687BA-CD61-4C73-B42C-35B7BB3BD6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43E38A51-5B94-455D-A150-A0DB6E17A92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r-H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2128A916-9C01-4B4E-89C1-6386CE8850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CC3D0463-0DA1-4F42-B5C6-68BD0DC860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E5D17-46A6-4D40-87B5-9E02341CE087}" type="datetimeFigureOut">
              <a:rPr lang="hr-HR" smtClean="0"/>
              <a:pPr/>
              <a:t>22.9.2021.</a:t>
            </a:fld>
            <a:endParaRPr lang="hr-H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CCDF9444-5284-48AA-8BEB-AF3196C0A5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A2D920C9-BAD6-44B3-9F70-0199C1232A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DA230-E2CA-4FBD-944B-8197727BB503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36099256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3DA740F-2060-43E7-8774-7BB941DEF5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A242ED79-D18F-4D07-AB74-6D87BF364C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659BCF6-EADF-40FC-8A21-D2B95FB2FE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E5D17-46A6-4D40-87B5-9E02341CE087}" type="datetimeFigureOut">
              <a:rPr lang="hr-HR" smtClean="0"/>
              <a:pPr/>
              <a:t>22.9.2021.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BAEB42A-863E-427C-8D2B-753D9B7449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6910FCF-7801-4E2A-ACCB-26B9A44413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DA230-E2CA-4FBD-944B-8197727BB503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36654816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24AC999B-464F-43C7-980A-87884BD794F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4BD9FD82-C1C6-42F1-A019-952CBBD001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FFDBACA-07AF-406A-B4F4-5377E84A69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E5D17-46A6-4D40-87B5-9E02341CE087}" type="datetimeFigureOut">
              <a:rPr lang="hr-HR" smtClean="0"/>
              <a:pPr/>
              <a:t>22.9.2021.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59512BD-3842-4C34-ABF2-35A2D40507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BDDB94D-4A00-433E-A169-377698CB25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DA230-E2CA-4FBD-944B-8197727BB503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29697661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23000"/>
            <a:lum/>
          </a:blip>
          <a:srcRect/>
          <a:stretch>
            <a:fillRect l="-1000" t="-5000" b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27974EF5-6465-4741-8263-68F7463B56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BF0AE572-CBC0-49ED-B2BA-1E31D762D0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40A6456-446B-41F0-8435-7F99F0AE191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BE5D17-46A6-4D40-87B5-9E02341CE087}" type="datetimeFigureOut">
              <a:rPr lang="hr-HR" smtClean="0"/>
              <a:pPr/>
              <a:t>22.9.2021.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765471C-4EA8-41BF-AF23-147CE4FA62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356EE29-ED75-4AB3-A10E-2C0D66A561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6DA230-E2CA-4FBD-944B-8197727BB503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13539257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4A415909-9C52-4BC9-9BDC-5F0D8DBE8E0C}"/>
              </a:ext>
            </a:extLst>
          </p:cNvPr>
          <p:cNvSpPr txBox="1"/>
          <p:nvPr/>
        </p:nvSpPr>
        <p:spPr>
          <a:xfrm>
            <a:off x="6930887" y="4857452"/>
            <a:ext cx="5261113" cy="2000548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endParaRPr lang="hr-HR" sz="1400" dirty="0"/>
          </a:p>
          <a:p>
            <a:pPr algn="ctr"/>
            <a:r>
              <a:rPr lang="hr-HR" sz="4800" dirty="0"/>
              <a:t>PROFESIONALNA ORIJENTACIJA</a:t>
            </a:r>
            <a:endParaRPr lang="hr-HR" sz="1400" dirty="0"/>
          </a:p>
          <a:p>
            <a:pPr algn="ctr"/>
            <a:endParaRPr lang="hr-HR" sz="1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38D923FB-1CA5-4F0C-BAB2-8738E0A47B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930887" cy="4946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351085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0">
            <a:extLst>
              <a:ext uri="{FF2B5EF4-FFF2-40B4-BE49-F238E27FC236}">
                <a16:creationId xmlns:a16="http://schemas.microsoft.com/office/drawing/2014/main" xmlns="" id="{C0B27210-D0CA-4654-B3E3-9ABB4F178EA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2C56FF03-6CC7-4CCC-B9D1-F8C00F6F0C08}"/>
              </a:ext>
            </a:extLst>
          </p:cNvPr>
          <p:cNvSpPr txBox="1"/>
          <p:nvPr/>
        </p:nvSpPr>
        <p:spPr>
          <a:xfrm>
            <a:off x="6746628" y="1783959"/>
            <a:ext cx="4645250" cy="288911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700" b="0" i="1" u="none" strike="noStrike" kern="1200" baseline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Izaberi posao koji voliš i cijeli život nećeš morati raditi. – Konfucije</a:t>
            </a:r>
            <a:endParaRPr lang="en-US" sz="47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7" name="Freeform: Shape 12">
            <a:extLst>
              <a:ext uri="{FF2B5EF4-FFF2-40B4-BE49-F238E27FC236}">
                <a16:creationId xmlns:a16="http://schemas.microsoft.com/office/drawing/2014/main" xmlns="" id="{1DB7C82F-AB7E-4F0C-B829-FA1B9C41518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Freeform: Shape 14">
            <a:extLst>
              <a:ext uri="{FF2B5EF4-FFF2-40B4-BE49-F238E27FC236}">
                <a16:creationId xmlns:a16="http://schemas.microsoft.com/office/drawing/2014/main" xmlns="" id="{70B66945-4967-4040-926D-DCA44313CDA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6024154" cy="6858000"/>
          </a:xfrm>
          <a:custGeom>
            <a:avLst/>
            <a:gdLst>
              <a:gd name="connsiteX0" fmla="*/ 0 w 6024154"/>
              <a:gd name="connsiteY0" fmla="*/ 0 h 6858000"/>
              <a:gd name="connsiteX1" fmla="*/ 5953780 w 6024154"/>
              <a:gd name="connsiteY1" fmla="*/ 0 h 6858000"/>
              <a:gd name="connsiteX2" fmla="*/ 5989880 w 6024154"/>
              <a:gd name="connsiteY2" fmla="*/ 284091 h 6858000"/>
              <a:gd name="connsiteX3" fmla="*/ 6024154 w 6024154"/>
              <a:gd name="connsiteY3" fmla="*/ 962844 h 6858000"/>
              <a:gd name="connsiteX4" fmla="*/ 2549934 w 6024154"/>
              <a:gd name="connsiteY4" fmla="*/ 6800152 h 6858000"/>
              <a:gd name="connsiteX5" fmla="*/ 2436987 w 6024154"/>
              <a:gd name="connsiteY5" fmla="*/ 6858000 h 6858000"/>
              <a:gd name="connsiteX6" fmla="*/ 0 w 6024154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770F716D-B52A-4B66-BC31-C4448CE3A6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382" y="672170"/>
            <a:ext cx="4047843" cy="41454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18006889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928D2D09-A194-436A-82B9-F42974AE5D9A}"/>
              </a:ext>
            </a:extLst>
          </p:cNvPr>
          <p:cNvSpPr txBox="1"/>
          <p:nvPr/>
        </p:nvSpPr>
        <p:spPr>
          <a:xfrm>
            <a:off x="612811" y="671308"/>
            <a:ext cx="6013072" cy="310854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l"/>
            <a:r>
              <a:rPr lang="pl-PL" sz="2800" b="0" i="0" u="none" strike="noStrike" baseline="0" dirty="0">
                <a:solidFill>
                  <a:srgbClr val="1D1D1B"/>
                </a:solidFill>
                <a:latin typeface="FiraSans-Light"/>
              </a:rPr>
              <a:t>Profesionalna orijentacija </a:t>
            </a:r>
            <a:r>
              <a:rPr lang="pl-PL" sz="2800" dirty="0">
                <a:solidFill>
                  <a:srgbClr val="1D1D1B"/>
                </a:solidFill>
                <a:latin typeface="FiraSans-Light"/>
              </a:rPr>
              <a:t>je </a:t>
            </a:r>
            <a:r>
              <a:rPr lang="pl-PL" sz="2800" b="0" i="0" u="none" strike="noStrike" baseline="0" dirty="0">
                <a:solidFill>
                  <a:srgbClr val="1D1D1B"/>
                </a:solidFill>
                <a:latin typeface="FiraSans-Light"/>
              </a:rPr>
              <a:t>djelatnost koja se temelji na </a:t>
            </a:r>
            <a:r>
              <a:rPr lang="hr-HR" sz="2800" b="0" i="0" u="none" strike="noStrike" baseline="0" dirty="0">
                <a:solidFill>
                  <a:srgbClr val="1D1D1B"/>
                </a:solidFill>
                <a:latin typeface="FiraSans-Light"/>
              </a:rPr>
              <a:t>suradnji više struka kao što su školska medicina, medicina</a:t>
            </a:r>
            <a:r>
              <a:rPr lang="hr-HR" sz="2800" dirty="0">
                <a:solidFill>
                  <a:srgbClr val="1D1D1B"/>
                </a:solidFill>
                <a:latin typeface="FiraSans-Light"/>
              </a:rPr>
              <a:t> </a:t>
            </a:r>
            <a:r>
              <a:rPr lang="pl-PL" sz="2800" b="0" i="0" u="none" strike="noStrike" baseline="0" dirty="0">
                <a:solidFill>
                  <a:srgbClr val="1D1D1B"/>
                </a:solidFill>
                <a:latin typeface="FiraSans-Light"/>
              </a:rPr>
              <a:t>rada, psihologija, pedagogija i druge znanosti, koje sistematski i kontinuirano pružaju podršku pojedincu u </a:t>
            </a:r>
            <a:r>
              <a:rPr lang="hr-HR" sz="2800" b="0" i="0" u="none" strike="noStrike" baseline="0" dirty="0">
                <a:solidFill>
                  <a:srgbClr val="1D1D1B"/>
                </a:solidFill>
                <a:latin typeface="FiraSans-Light"/>
              </a:rPr>
              <a:t>školovanju i razvoju karijere.</a:t>
            </a:r>
            <a:endParaRPr lang="hr-HR" sz="28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1CDBEC71-DE3B-4EF9-AEBD-6764852221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0112" y="3938954"/>
            <a:ext cx="8890023" cy="2880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045485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6659AE46-B920-4A44-B123-2C0F91F68F1D}"/>
              </a:ext>
            </a:extLst>
          </p:cNvPr>
          <p:cNvSpPr txBox="1"/>
          <p:nvPr/>
        </p:nvSpPr>
        <p:spPr>
          <a:xfrm>
            <a:off x="410816" y="388218"/>
            <a:ext cx="9263270" cy="2554545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hr-HR" sz="3200" dirty="0"/>
              <a:t>CJELOŽIVOTNO OBRAZOVANJE</a:t>
            </a:r>
          </a:p>
          <a:p>
            <a:r>
              <a:rPr lang="hr-HR" sz="3200" dirty="0"/>
              <a:t>Razvojem tehnike i tehnologije nastaju i nova zanimanja pa tako pojedina zanimanja prije deset godina nisu ni postojala što upućuje na potrebu za stalnim usavršavanjem.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D9DE7BFB-3CD9-4F4B-94AB-FCE15510F6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904158"/>
            <a:ext cx="6139204" cy="40663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30084718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7CF44C13-050C-41D4-8FCE-76C3E82980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500231" cy="402395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FBFD7A7D-8B8D-4AA9-ADD8-087613529462}"/>
              </a:ext>
            </a:extLst>
          </p:cNvPr>
          <p:cNvSpPr txBox="1"/>
          <p:nvPr/>
        </p:nvSpPr>
        <p:spPr>
          <a:xfrm>
            <a:off x="3895731" y="4922877"/>
            <a:ext cx="6836897" cy="646331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hr-HR" sz="3600" dirty="0"/>
              <a:t>  Kojim se zanimanjem želiš baviti?</a:t>
            </a:r>
          </a:p>
        </p:txBody>
      </p:sp>
    </p:spTree>
    <p:extLst>
      <p:ext uri="{BB962C8B-B14F-4D97-AF65-F5344CB8AC3E}">
        <p14:creationId xmlns:p14="http://schemas.microsoft.com/office/powerpoint/2010/main" xmlns="" val="2479500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CCCCEE0F-A2EE-44D0-AFCB-E5274E80989B}"/>
              </a:ext>
            </a:extLst>
          </p:cNvPr>
          <p:cNvSpPr txBox="1"/>
          <p:nvPr/>
        </p:nvSpPr>
        <p:spPr>
          <a:xfrm>
            <a:off x="291547" y="362676"/>
            <a:ext cx="10270435" cy="2677656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hr-HR" sz="2800" dirty="0"/>
              <a:t>Pronađi</a:t>
            </a:r>
            <a:r>
              <a:rPr lang="it-IT" sz="2800" dirty="0"/>
              <a:t> razne vodiče i testove informiranosti o zanimanjima</a:t>
            </a:r>
            <a:r>
              <a:rPr lang="hr-HR" sz="2800" dirty="0"/>
              <a:t>:</a:t>
            </a:r>
          </a:p>
          <a:p>
            <a:endParaRPr lang="hr-HR" sz="2800" dirty="0"/>
          </a:p>
          <a:p>
            <a:r>
              <a:rPr lang="hr-HR" sz="2800" dirty="0"/>
              <a:t>Hrvatski zavod za zapošljavanje (HZZ) </a:t>
            </a:r>
          </a:p>
          <a:p>
            <a:r>
              <a:rPr lang="hr-HR" sz="2800" dirty="0"/>
              <a:t>www.e-usmjeravanje.hzz.hr</a:t>
            </a:r>
          </a:p>
          <a:p>
            <a:r>
              <a:rPr lang="hr-HR" sz="2800" dirty="0"/>
              <a:t>www.karijera.hr </a:t>
            </a:r>
          </a:p>
          <a:p>
            <a:r>
              <a:rPr lang="hr-HR" sz="2800" dirty="0"/>
              <a:t>mrav.ffzg.hr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D553F964-494B-400E-BCB6-AEC03AEA891C}"/>
              </a:ext>
            </a:extLst>
          </p:cNvPr>
          <p:cNvSpPr txBox="1"/>
          <p:nvPr/>
        </p:nvSpPr>
        <p:spPr>
          <a:xfrm>
            <a:off x="2478156" y="3703136"/>
            <a:ext cx="8454888" cy="52322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hr-HR" sz="2800" dirty="0"/>
              <a:t>Posjeti dane otvorenih vrata različitih škola.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75EF3954-BA32-4C82-82A2-214F999AE817}"/>
              </a:ext>
            </a:extLst>
          </p:cNvPr>
          <p:cNvSpPr txBox="1"/>
          <p:nvPr/>
        </p:nvSpPr>
        <p:spPr>
          <a:xfrm>
            <a:off x="2942798" y="5811834"/>
            <a:ext cx="8454888" cy="52322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hr-HR" sz="2800" dirty="0"/>
              <a:t>Rrazgovaraj i savjetuj se sa svojim učiteljima.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CBF78364-8D3E-4FDE-8AB2-005AB439D119}"/>
              </a:ext>
            </a:extLst>
          </p:cNvPr>
          <p:cNvSpPr txBox="1"/>
          <p:nvPr/>
        </p:nvSpPr>
        <p:spPr>
          <a:xfrm>
            <a:off x="576469" y="4757485"/>
            <a:ext cx="11039062" cy="52322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hr-HR" sz="2800" dirty="0"/>
              <a:t>D</a:t>
            </a:r>
            <a:r>
              <a:rPr lang="it-IT" sz="2800" dirty="0"/>
              <a:t>obro preispit</a:t>
            </a:r>
            <a:r>
              <a:rPr lang="hr-HR" sz="2800" dirty="0"/>
              <a:t>aj</a:t>
            </a:r>
            <a:r>
              <a:rPr lang="it-IT" sz="2800" dirty="0"/>
              <a:t> vlastite</a:t>
            </a:r>
            <a:r>
              <a:rPr lang="hr-HR" sz="2800" dirty="0"/>
              <a:t> </a:t>
            </a:r>
            <a:r>
              <a:rPr lang="it-IT" sz="2800" dirty="0"/>
              <a:t>interese, sposobnosti, motivaciju i kompetencije.</a:t>
            </a:r>
            <a:endParaRPr lang="hr-HR" sz="2800" dirty="0"/>
          </a:p>
        </p:txBody>
      </p:sp>
    </p:spTree>
    <p:extLst>
      <p:ext uri="{BB962C8B-B14F-4D97-AF65-F5344CB8AC3E}">
        <p14:creationId xmlns:p14="http://schemas.microsoft.com/office/powerpoint/2010/main" xmlns="" val="2443363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3" grpId="0" animBg="1"/>
      <p:bldP spid="8" grpId="0" animBg="1"/>
      <p:bldP spid="1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EF0C376A-AFF3-4A40-AEB9-FF3A4E07C8D4}"/>
              </a:ext>
            </a:extLst>
          </p:cNvPr>
          <p:cNvSpPr txBox="1"/>
          <p:nvPr/>
        </p:nvSpPr>
        <p:spPr>
          <a:xfrm>
            <a:off x="1644188" y="156059"/>
            <a:ext cx="8640418" cy="1815882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hr-HR" sz="2800" dirty="0"/>
              <a:t>Odluku o odabiru srednje škole treba donijeti samostalno,</a:t>
            </a:r>
          </a:p>
          <a:p>
            <a:pPr algn="ctr"/>
            <a:r>
              <a:rPr lang="hr-HR" sz="2800" dirty="0"/>
              <a:t>ali nikako brzopleto jer brzopletost može imati negativne</a:t>
            </a:r>
          </a:p>
          <a:p>
            <a:pPr algn="ctr"/>
            <a:r>
              <a:rPr lang="hr-HR" sz="2800" dirty="0"/>
              <a:t>posljedice kao što su nezadovoljstvo u školovanju i radu te</a:t>
            </a:r>
          </a:p>
          <a:p>
            <a:pPr algn="ctr"/>
            <a:r>
              <a:rPr lang="hr-HR" sz="2800" dirty="0"/>
              <a:t>slabe mogućnosti zapošljavanja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57C74285-8AC0-48F8-BF25-8409C854B5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7196" y="2038201"/>
            <a:ext cx="8520230" cy="4219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927057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98666F22-3C5D-4AFD-A1D8-3EDEE20BF67D}"/>
              </a:ext>
            </a:extLst>
          </p:cNvPr>
          <p:cNvSpPr txBox="1"/>
          <p:nvPr/>
        </p:nvSpPr>
        <p:spPr>
          <a:xfrm>
            <a:off x="1040296" y="768626"/>
            <a:ext cx="9157252" cy="2123658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hr-HR" sz="4400" dirty="0"/>
              <a:t> </a:t>
            </a:r>
          </a:p>
          <a:p>
            <a:r>
              <a:rPr lang="hr-HR" sz="4400" dirty="0"/>
              <a:t>LISTIĆ 13</a:t>
            </a:r>
          </a:p>
          <a:p>
            <a:r>
              <a:rPr lang="hr-HR" sz="4400" dirty="0"/>
              <a:t>Profesionalna orijentacija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A75AF57F-D7F5-4562-9689-9D6B9BFCC851}"/>
              </a:ext>
            </a:extLst>
          </p:cNvPr>
          <p:cNvSpPr txBox="1"/>
          <p:nvPr/>
        </p:nvSpPr>
        <p:spPr>
          <a:xfrm>
            <a:off x="1060174" y="4002157"/>
            <a:ext cx="5274365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hr-HR" sz="2400" dirty="0"/>
              <a:t>Odgovori na pitanja i saznaj koje zanimanje ti najviše odgovara!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7ABFE7E4-3E06-4469-879F-83EAA5041C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4539" y="3322251"/>
            <a:ext cx="3631096" cy="22817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27257982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xmlns="" id="{CBDC952A-5CC7-4D94-81C4-E32CB652E2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597877250"/>
              </p:ext>
            </p:extLst>
          </p:nvPr>
        </p:nvGraphicFramePr>
        <p:xfrm>
          <a:off x="1825915" y="2007727"/>
          <a:ext cx="8192729" cy="4109085"/>
        </p:xfrm>
        <a:graphic>
          <a:graphicData uri="http://schemas.openxmlformats.org/drawingml/2006/table">
            <a:tbl>
              <a:tblPr firstRow="1" firstCol="1" bandRow="1"/>
              <a:tblGrid>
                <a:gridCol w="5526003">
                  <a:extLst>
                    <a:ext uri="{9D8B030D-6E8A-4147-A177-3AD203B41FA5}">
                      <a16:colId xmlns:a16="http://schemas.microsoft.com/office/drawing/2014/main" xmlns="" val="2982317835"/>
                    </a:ext>
                  </a:extLst>
                </a:gridCol>
                <a:gridCol w="2666726">
                  <a:extLst>
                    <a:ext uri="{9D8B030D-6E8A-4147-A177-3AD203B41FA5}">
                      <a16:colId xmlns:a16="http://schemas.microsoft.com/office/drawing/2014/main" xmlns="" val="3747123524"/>
                    </a:ext>
                  </a:extLst>
                </a:gridCol>
              </a:tblGrid>
              <a:tr h="33464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81000" algn="l"/>
                        </a:tabLst>
                      </a:pPr>
                      <a:r>
                        <a:rPr lang="hr-HR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ELEMENT VREDNOVANJA</a:t>
                      </a:r>
                      <a:endParaRPr lang="hr-HR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81000" algn="l"/>
                        </a:tabLst>
                      </a:pPr>
                      <a:r>
                        <a:rPr lang="hr-HR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+/-</a:t>
                      </a:r>
                      <a:endParaRPr lang="hr-HR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271106323"/>
                  </a:ext>
                </a:extLst>
              </a:tr>
              <a:tr h="33464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81000" algn="l"/>
                        </a:tabLst>
                      </a:pPr>
                      <a:r>
                        <a:rPr lang="hr-HR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Razumijem što je profesionalna orijentacija</a:t>
                      </a:r>
                      <a:endParaRPr lang="hr-HR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81000" algn="l"/>
                        </a:tabLst>
                      </a:pPr>
                      <a:r>
                        <a:rPr lang="hr-HR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hr-HR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490034205"/>
                  </a:ext>
                </a:extLst>
              </a:tr>
              <a:tr h="35242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81000" algn="l"/>
                        </a:tabLst>
                      </a:pPr>
                      <a:r>
                        <a:rPr lang="hr-HR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Razumijem što je cjeloživotno obrazovanje</a:t>
                      </a:r>
                      <a:endParaRPr lang="hr-HR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81000" algn="l"/>
                        </a:tabLst>
                      </a:pPr>
                      <a:r>
                        <a:rPr lang="hr-HR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hr-HR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820123871"/>
                  </a:ext>
                </a:extLst>
              </a:tr>
              <a:tr h="33464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81000" algn="l"/>
                        </a:tabLst>
                      </a:pPr>
                      <a:r>
                        <a:rPr lang="hr-HR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Znam tko mi može pomoći oko odabira budećeg zanimanja</a:t>
                      </a:r>
                      <a:endParaRPr lang="hr-HR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81000" algn="l"/>
                        </a:tabLst>
                      </a:pPr>
                      <a:r>
                        <a:rPr lang="hr-HR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hr-HR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003281235"/>
                  </a:ext>
                </a:extLst>
              </a:tr>
              <a:tr h="33464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81000" algn="l"/>
                        </a:tabLst>
                      </a:pPr>
                      <a:r>
                        <a:rPr lang="hr-HR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Zadovoljan sam svojim radom na današnjem satu</a:t>
                      </a:r>
                      <a:endParaRPr lang="hr-HR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81000" algn="l"/>
                        </a:tabLst>
                      </a:pPr>
                      <a:r>
                        <a:rPr lang="hr-HR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hr-HR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117786518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776D37BA-7190-4868-8D8A-E460BA890483}"/>
              </a:ext>
            </a:extLst>
          </p:cNvPr>
          <p:cNvSpPr txBox="1"/>
          <p:nvPr/>
        </p:nvSpPr>
        <p:spPr>
          <a:xfrm>
            <a:off x="2948608" y="954157"/>
            <a:ext cx="6294783" cy="584775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hr-HR" sz="3200" dirty="0"/>
              <a:t>VREDNUJ SVOJ DANAŠNJI RAD</a:t>
            </a:r>
          </a:p>
        </p:txBody>
      </p:sp>
    </p:spTree>
    <p:extLst>
      <p:ext uri="{BB962C8B-B14F-4D97-AF65-F5344CB8AC3E}">
        <p14:creationId xmlns:p14="http://schemas.microsoft.com/office/powerpoint/2010/main" xmlns="" val="529103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1476</TotalTime>
  <Words>216</Words>
  <Application>Microsoft Office PowerPoint</Application>
  <PresentationFormat>Custom</PresentationFormat>
  <Paragraphs>35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Renata</dc:creator>
  <cp:lastModifiedBy>Mirela Kovac Drascic</cp:lastModifiedBy>
  <cp:revision>41</cp:revision>
  <dcterms:created xsi:type="dcterms:W3CDTF">2021-03-28T05:05:24Z</dcterms:created>
  <dcterms:modified xsi:type="dcterms:W3CDTF">2021-09-22T10:40:54Z</dcterms:modified>
</cp:coreProperties>
</file>