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56" r:id="rId3"/>
    <p:sldId id="259" r:id="rId4"/>
    <p:sldId id="268" r:id="rId5"/>
    <p:sldId id="271" r:id="rId6"/>
    <p:sldId id="257" r:id="rId7"/>
    <p:sldId id="265" r:id="rId8"/>
    <p:sldId id="272" r:id="rId9"/>
    <p:sldId id="262" r:id="rId10"/>
    <p:sldId id="264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ata Martinec" initials="RM" lastIdx="1" clrIdx="0">
    <p:extLst>
      <p:ext uri="{19B8F6BF-5375-455C-9EA6-DF929625EA0E}">
        <p15:presenceInfo xmlns:p15="http://schemas.microsoft.com/office/powerpoint/2012/main" xmlns="" userId="Renata Martine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21T17:48:28.399" idx="1">
    <p:pos x="-466" y="-48"/>
    <p:text/>
    <p:extLst>
      <p:ext uri="{C676402C-5697-4E1C-873F-D02D1690AC5C}">
        <p15:threadingInfo xmlns:p15="http://schemas.microsoft.com/office/powerpoint/2012/main" xmlns="" timeZoneBias="-12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1T15:39:07.700"/>
    </inkml:context>
    <inkml:brush xml:id="br0">
      <inkml:brushProperty name="width" value="0.2" units="cm"/>
      <inkml:brushProperty name="height" value="0.4" units="cm"/>
      <inkml:brushProperty name="color" value="#0069A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1145,'2'-1,"-1"1,1-1,0 0,-1 0,1 1,-1-1,1 0,-1-1,1 1,-1 0,0 0,0 0,1-1,-1 1,0-1,0 1,0-1,-1 1,2-4,17-37,-18 36,46-148,-37 109,3 1,2 1,20-42,-15 44,2 1,1 0,55-68,-42 68,2 1,2 3,1 1,1 2,2 2,1 2,2 2,0 2,74-28,-38 21,92-30,-146 54,1 1,0 2,0 1,36-1,569 8,-580-1,91 18,-63-7,132 34,-78-14,176 42,-155-27,0 0,137 28,-44-10,-78-14,-66-18,-58-20,340 108,39 21,-215-73,69 28,92 57,-225-77,-8-4,-20-12,-85-41,1-2,0-2,60 20,-67-30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1T15:39:09.803"/>
    </inkml:context>
    <inkml:brush xml:id="br0">
      <inkml:brushProperty name="width" value="0.2" units="cm"/>
      <inkml:brushProperty name="height" value="0.4" units="cm"/>
      <inkml:brushProperty name="color" value="#0069AF"/>
      <inkml:brushProperty name="tip" value="rectangle"/>
      <inkml:brushProperty name="rasterOp" value="maskPen"/>
      <inkml:brushProperty name="ignorePressure" value="1"/>
    </inkml:brush>
  </inkml:definitions>
  <inkml:trace contextRef="#ctx0" brushRef="#br0">711 0,'6'2,"-1"1,1-1,-1 1,0 0,0 0,0 0,0 1,-1 0,1-1,-1 2,0-1,5 7,3 1,24 26,-3 2,-1 1,-1 2,-3 1,28 58,-5-17,-27-47,35 73,-25-34,69 111,-65-133,2-1,57 58,-64-87,-29-23,0 1,0-1,0 1,-1 0,1 0,-1 0,1 1,-1-1,0 1,0 0,3 5,-6-8,-1 0,1 0,0 0,0 0,-1 0,1-1,0 1,-1 0,1 0,-1 0,1 0,-1-1,1 1,-1 0,0 0,1-1,-1 1,0-1,0 1,1 0,-1-1,0 0,0 1,0-1,0 1,0-1,1 0,-1 0,0 1,0-1,0 0,0 0,0 0,0 0,0 0,-1 0,-44 3,43-3,-70 2,0-3,1-3,-90-18,98 13,0 3,-125 5,102 2,69 0,1 1,-1 0,1 1,-1 1,1 1,1 0,-1 1,1 1,-27 15,-6 9,-71 58,98-71,-137 112,144-116,1 1,-19 25,-12 14,27-37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C601A-0C1E-4F95-B433-7990AB627B1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C87CB-3D65-4530-8837-DAB4C11430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923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A1B8036E-16A3-4C45-83D3-A0F24C64DAED}" type="slidenum">
              <a:rPr lang="hr-HR" altLang="sr-Latn-RS" sz="1200" b="0">
                <a:latin typeface="Arial" charset="0"/>
              </a:rPr>
              <a:pPr eaLnBrk="1" hangingPunct="1"/>
              <a:t>1</a:t>
            </a:fld>
            <a:endParaRPr lang="hr-HR" altLang="sr-Latn-RS" sz="1200" b="0">
              <a:latin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hr-HR"/>
              <a:t>zadnja ok</a:t>
            </a:r>
          </a:p>
        </p:txBody>
      </p:sp>
      <p:sp>
        <p:nvSpPr>
          <p:cNvPr id="212996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F3FC9148-583B-49C7-BA33-2D3B96773AE7}" type="slidenum">
              <a:rPr lang="hr-HR">
                <a:solidFill>
                  <a:srgbClr val="000000"/>
                </a:solidFill>
              </a:rPr>
              <a:pPr eaLnBrk="1" hangingPunct="1"/>
              <a:t>5</a:t>
            </a:fld>
            <a:endParaRPr lang="hr-H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95908-27C1-46AF-9702-3926FBACFBD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4804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Group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xmlns="" val="3906245173"/>
              </p:ext>
            </p:extLst>
          </p:nvPr>
        </p:nvGraphicFramePr>
        <p:xfrm>
          <a:off x="2925151" y="332655"/>
          <a:ext cx="7059280" cy="5537676"/>
        </p:xfrm>
        <a:graphic>
          <a:graphicData uri="http://schemas.openxmlformats.org/drawingml/2006/table">
            <a:tbl>
              <a:tblPr/>
              <a:tblGrid>
                <a:gridCol w="1877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7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78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57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41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Kuhanje hrane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elektrana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hladnjak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1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televizor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trafostanica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usisavač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67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Za pokretanje tramvaja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Nikola Tesla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štednjak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4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dalekovod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vodovi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Tablet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70209">
                <a:tc rowSpan="2"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ELEKTRIČNE INSTALACIJE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DRUŠTVO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Uređaji 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93032"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ELEKTRIČNE INSTALACIJE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66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170" name="Rectangle 50"/>
          <p:cNvSpPr>
            <a:spLocks noChangeArrowheads="1"/>
          </p:cNvSpPr>
          <p:nvPr/>
        </p:nvSpPr>
        <p:spPr bwMode="auto">
          <a:xfrm>
            <a:off x="2928811" y="1194291"/>
            <a:ext cx="1859212" cy="784875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A2</a:t>
            </a:r>
          </a:p>
        </p:txBody>
      </p:sp>
      <p:sp>
        <p:nvSpPr>
          <p:cNvPr id="5171" name="Rectangle 51"/>
          <p:cNvSpPr>
            <a:spLocks noChangeArrowheads="1"/>
          </p:cNvSpPr>
          <p:nvPr/>
        </p:nvSpPr>
        <p:spPr bwMode="auto">
          <a:xfrm>
            <a:off x="2925151" y="332655"/>
            <a:ext cx="1862872" cy="842457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A1</a:t>
            </a:r>
          </a:p>
        </p:txBody>
      </p:sp>
      <p:sp>
        <p:nvSpPr>
          <p:cNvPr id="5172" name="Rectangle 52"/>
          <p:cNvSpPr>
            <a:spLocks noChangeArrowheads="1"/>
          </p:cNvSpPr>
          <p:nvPr/>
        </p:nvSpPr>
        <p:spPr bwMode="auto">
          <a:xfrm>
            <a:off x="2925151" y="1979166"/>
            <a:ext cx="1833737" cy="837550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A3</a:t>
            </a:r>
          </a:p>
        </p:txBody>
      </p:sp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2941034" y="2840802"/>
            <a:ext cx="1846989" cy="882383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A4</a:t>
            </a:r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4807058" y="351834"/>
            <a:ext cx="1907962" cy="842457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B1</a:t>
            </a:r>
          </a:p>
        </p:txBody>
      </p:sp>
      <p:sp>
        <p:nvSpPr>
          <p:cNvPr id="5176" name="Rectangle 56"/>
          <p:cNvSpPr>
            <a:spLocks noChangeArrowheads="1"/>
          </p:cNvSpPr>
          <p:nvPr/>
        </p:nvSpPr>
        <p:spPr bwMode="auto">
          <a:xfrm>
            <a:off x="4758888" y="1213470"/>
            <a:ext cx="1949455" cy="875157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/>
              <a:t>B2</a:t>
            </a:r>
          </a:p>
        </p:txBody>
      </p:sp>
      <p:sp>
        <p:nvSpPr>
          <p:cNvPr id="5177" name="Rectangle 57"/>
          <p:cNvSpPr>
            <a:spLocks noChangeArrowheads="1"/>
          </p:cNvSpPr>
          <p:nvPr/>
        </p:nvSpPr>
        <p:spPr bwMode="auto">
          <a:xfrm>
            <a:off x="4752211" y="2088627"/>
            <a:ext cx="1932196" cy="896938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B3</a:t>
            </a:r>
          </a:p>
        </p:txBody>
      </p:sp>
      <p:sp>
        <p:nvSpPr>
          <p:cNvPr id="5178" name="Rectangle 58"/>
          <p:cNvSpPr>
            <a:spLocks noChangeArrowheads="1"/>
          </p:cNvSpPr>
          <p:nvPr/>
        </p:nvSpPr>
        <p:spPr bwMode="auto">
          <a:xfrm>
            <a:off x="4729142" y="2816716"/>
            <a:ext cx="1955380" cy="900692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B4</a:t>
            </a:r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6694208" y="332656"/>
            <a:ext cx="1823452" cy="833120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/>
              <a:t>C1</a:t>
            </a:r>
          </a:p>
        </p:txBody>
      </p:sp>
      <p:sp>
        <p:nvSpPr>
          <p:cNvPr id="5181" name="Rectangle 61"/>
          <p:cNvSpPr>
            <a:spLocks noChangeArrowheads="1"/>
          </p:cNvSpPr>
          <p:nvPr/>
        </p:nvSpPr>
        <p:spPr bwMode="auto">
          <a:xfrm>
            <a:off x="6684523" y="1194291"/>
            <a:ext cx="1833138" cy="842457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/>
              <a:t>C2</a:t>
            </a:r>
          </a:p>
        </p:txBody>
      </p:sp>
      <p:sp>
        <p:nvSpPr>
          <p:cNvPr id="5182" name="Rectangle 62"/>
          <p:cNvSpPr>
            <a:spLocks noChangeArrowheads="1"/>
          </p:cNvSpPr>
          <p:nvPr/>
        </p:nvSpPr>
        <p:spPr bwMode="auto">
          <a:xfrm>
            <a:off x="6655273" y="1989129"/>
            <a:ext cx="1862871" cy="820377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/>
              <a:t>C3</a:t>
            </a:r>
          </a:p>
        </p:txBody>
      </p:sp>
      <p:sp>
        <p:nvSpPr>
          <p:cNvPr id="5183" name="Rectangle 63"/>
          <p:cNvSpPr>
            <a:spLocks noChangeArrowheads="1"/>
          </p:cNvSpPr>
          <p:nvPr/>
        </p:nvSpPr>
        <p:spPr bwMode="auto">
          <a:xfrm>
            <a:off x="6684408" y="2805753"/>
            <a:ext cx="1846988" cy="896938"/>
          </a:xfrm>
          <a:prstGeom prst="rect">
            <a:avLst/>
          </a:prstGeom>
          <a:solidFill>
            <a:srgbClr val="00FFFF"/>
          </a:solidFill>
          <a:ln w="76200" cap="sq" cmpd="tri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hr-HR" altLang="sr-Latn-RS" dirty="0"/>
              <a:t>C4</a:t>
            </a:r>
          </a:p>
        </p:txBody>
      </p:sp>
      <p:sp>
        <p:nvSpPr>
          <p:cNvPr id="5190" name="Rectangle 70" descr="Tratina"/>
          <p:cNvSpPr>
            <a:spLocks noChangeArrowheads="1"/>
          </p:cNvSpPr>
          <p:nvPr/>
        </p:nvSpPr>
        <p:spPr bwMode="auto">
          <a:xfrm>
            <a:off x="2925151" y="3783987"/>
            <a:ext cx="5630117" cy="2086344"/>
          </a:xfrm>
          <a:prstGeom prst="rect">
            <a:avLst/>
          </a:prstGeom>
          <a:pattFill prst="divot">
            <a:fgClr>
              <a:schemeClr val="accent2"/>
            </a:fgClr>
            <a:bgClr>
              <a:schemeClr val="bg1"/>
            </a:bgClr>
          </a:pattFill>
          <a:ln w="76200" cap="sq" cmpd="tri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KONAČNO RJEŠENJE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31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90"/>
                  </p:tgtEl>
                </p:cond>
              </p:nextCondLst>
            </p:seq>
          </p:childTnLst>
        </p:cTn>
      </p:par>
    </p:tnLst>
    <p:bldLst>
      <p:bldP spid="5170" grpId="0" animBg="1"/>
      <p:bldP spid="5171" grpId="0" animBg="1"/>
      <p:bldP spid="5172" grpId="0" animBg="1"/>
      <p:bldP spid="5173" grpId="0" animBg="1"/>
      <p:bldP spid="5175" grpId="0" animBg="1"/>
      <p:bldP spid="5176" grpId="0" animBg="1"/>
      <p:bldP spid="5177" grpId="0" animBg="1"/>
      <p:bldP spid="5178" grpId="0" animBg="1"/>
      <p:bldP spid="5180" grpId="0" animBg="1"/>
      <p:bldP spid="5181" grpId="0" animBg="1"/>
      <p:bldP spid="5182" grpId="0" animBg="1"/>
      <p:bldP spid="5183" grpId="0" animBg="1"/>
      <p:bldP spid="519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6096000" y="3204499"/>
            <a:ext cx="6115929" cy="20005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1400" dirty="0"/>
          </a:p>
          <a:p>
            <a:pPr algn="ctr"/>
            <a:r>
              <a:rPr lang="hr-HR" sz="4800" dirty="0"/>
              <a:t>ELEKTRIČNE INSTALACIJE U KUĆI</a:t>
            </a:r>
            <a:endParaRPr lang="hr-HR" sz="1400" dirty="0"/>
          </a:p>
          <a:p>
            <a:pPr algn="ctr"/>
            <a:endParaRPr lang="hr-H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BDA81BD-3A94-4683-BBC9-506595AF7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6115929" cy="52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625761-6841-4338-8DFF-3784E628F51D}"/>
              </a:ext>
            </a:extLst>
          </p:cNvPr>
          <p:cNvSpPr txBox="1"/>
          <p:nvPr/>
        </p:nvSpPr>
        <p:spPr>
          <a:xfrm>
            <a:off x="1391479" y="920621"/>
            <a:ext cx="5261112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4000" dirty="0"/>
              <a:t>Električne instalacije </a:t>
            </a:r>
            <a:r>
              <a:rPr lang="hr-HR" sz="4000" dirty="0" smtClean="0"/>
              <a:t>su tehničke </a:t>
            </a:r>
            <a:r>
              <a:rPr lang="hr-HR" sz="4000" dirty="0"/>
              <a:t>tvorevine i dio su elektroprivrednog sustava u kojem se najveći dio električne</a:t>
            </a:r>
          </a:p>
          <a:p>
            <a:pPr algn="ctr"/>
            <a:r>
              <a:rPr lang="hr-HR" sz="4000" dirty="0"/>
              <a:t>energije preko trošila pretvara u druge oblike energije.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91526A6-FF9B-4D19-9E72-D6363AD3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591" y="920621"/>
            <a:ext cx="3790122" cy="503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7F96BE9-2DCA-467F-B1E2-CA404AC9B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82400" cy="46203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262FF3B-FF36-439C-B9D7-22CC1C9FB697}"/>
              </a:ext>
            </a:extLst>
          </p:cNvPr>
          <p:cNvSpPr txBox="1"/>
          <p:nvPr/>
        </p:nvSpPr>
        <p:spPr>
          <a:xfrm>
            <a:off x="7328452" y="4620371"/>
            <a:ext cx="457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1 − električno brojilo, </a:t>
            </a:r>
          </a:p>
          <a:p>
            <a:r>
              <a:rPr lang="hr-HR" sz="2400" dirty="0"/>
              <a:t>2 − razvodna ploča</a:t>
            </a:r>
          </a:p>
          <a:p>
            <a:r>
              <a:rPr lang="hr-HR" sz="2400" dirty="0"/>
              <a:t>3 − razvodne kutije</a:t>
            </a:r>
          </a:p>
          <a:p>
            <a:r>
              <a:rPr lang="hr-HR" sz="2400" dirty="0"/>
              <a:t>4 − utičnice sa zaštitnim kontaktom</a:t>
            </a:r>
          </a:p>
          <a:p>
            <a:r>
              <a:rPr lang="hr-HR" sz="2400" dirty="0"/>
              <a:t>5 − prekidač</a:t>
            </a:r>
          </a:p>
          <a:p>
            <a:r>
              <a:rPr lang="hr-HR" sz="2400" dirty="0"/>
              <a:t>6 − električna instalacija - vodovi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CF27E30-6E7E-4BBC-98E8-296CE3FBD871}"/>
              </a:ext>
            </a:extLst>
          </p:cNvPr>
          <p:cNvSpPr txBox="1"/>
          <p:nvPr/>
        </p:nvSpPr>
        <p:spPr>
          <a:xfrm>
            <a:off x="742122" y="5035826"/>
            <a:ext cx="5353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ELEKTRIČNA INSTALACIJA U KUĆI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3B2566D-AF5C-4003-AE01-A184292907A1}"/>
                  </a:ext>
                </a:extLst>
              </p14:cNvPr>
              <p14:cNvContentPartPr/>
              <p14:nvPr/>
            </p14:nvContentPartPr>
            <p14:xfrm>
              <a:off x="4293621" y="5087410"/>
              <a:ext cx="2291040" cy="5166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3B2566D-AF5C-4003-AE01-A184292907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57621" y="5015410"/>
                <a:ext cx="2362680" cy="66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0BCAA42-0A43-465B-81EF-481028BC746E}"/>
                  </a:ext>
                </a:extLst>
              </p14:cNvPr>
              <p14:cNvContentPartPr/>
              <p14:nvPr/>
            </p14:nvContentPartPr>
            <p14:xfrm>
              <a:off x="6065181" y="5220970"/>
              <a:ext cx="551160" cy="5781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BCAA42-0A43-465B-81EF-481028BC74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29181" y="5148970"/>
                <a:ext cx="622800" cy="72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4795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ECB046E7-1E2B-4FB9-BE20-2AFBD0E4882F}"/>
              </a:ext>
            </a:extLst>
          </p:cNvPr>
          <p:cNvSpPr txBox="1"/>
          <p:nvPr/>
        </p:nvSpPr>
        <p:spPr>
          <a:xfrm>
            <a:off x="238539" y="433505"/>
            <a:ext cx="11542644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Razvodna ploča središnje je mjesto kućnih električnih instalacija, na kojoj se osim brojila utrošene električne energije nalaze zaštitna sklopka i osigurači pojedinih strujnih krugova.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408E3DD-B00E-49A7-B201-190C5A6D07CA}"/>
              </a:ext>
            </a:extLst>
          </p:cNvPr>
          <p:cNvSpPr txBox="1"/>
          <p:nvPr/>
        </p:nvSpPr>
        <p:spPr>
          <a:xfrm>
            <a:off x="238539" y="2550336"/>
            <a:ext cx="8322367" cy="95410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Električno brojilo je mjerni uređaj koji mjeri ukupni utrošak električne energije.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213BEB1-6AA7-4F08-966D-9FEB80FC5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1" y="1818500"/>
            <a:ext cx="2038436" cy="2409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7799A99A-5AFE-43C2-916E-BD4EF64A260C}"/>
              </a:ext>
            </a:extLst>
          </p:cNvPr>
          <p:cNvSpPr txBox="1"/>
          <p:nvPr/>
        </p:nvSpPr>
        <p:spPr>
          <a:xfrm>
            <a:off x="10883597" y="2037395"/>
            <a:ext cx="15836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/>
              <a:t>Jedinica za utrošenu električnu energiju je kilowatsat,</a:t>
            </a:r>
          </a:p>
          <a:p>
            <a:r>
              <a:rPr lang="hr-HR" sz="2000" dirty="0"/>
              <a:t>kWh.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F4550BE-12F7-4FAB-896B-FEA7DDA6D9F3}"/>
              </a:ext>
            </a:extLst>
          </p:cNvPr>
          <p:cNvSpPr txBox="1"/>
          <p:nvPr/>
        </p:nvSpPr>
        <p:spPr>
          <a:xfrm>
            <a:off x="263163" y="4095655"/>
            <a:ext cx="3737114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Električni osigurači zaštitni su uređaji koji prekidaju strujni krug čim struja prijeđe dopuštenu vrijednost.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D3845D04-A7D2-4076-B656-5D7B7E122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559" y="4259045"/>
            <a:ext cx="3142146" cy="1969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5648DD0E-E0FC-401E-91CC-DF73A2C5E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929" y="3519126"/>
            <a:ext cx="2219739" cy="2610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AEBBA8FA-8BE3-49B9-90B0-9CAD226B9A08}"/>
              </a:ext>
            </a:extLst>
          </p:cNvPr>
          <p:cNvSpPr txBox="1"/>
          <p:nvPr/>
        </p:nvSpPr>
        <p:spPr>
          <a:xfrm>
            <a:off x="8216349" y="6182971"/>
            <a:ext cx="19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RASTALNI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719B2DB5-6DCD-4DC8-96A8-46BFD9217F7F}"/>
              </a:ext>
            </a:extLst>
          </p:cNvPr>
          <p:cNvSpPr txBox="1"/>
          <p:nvPr/>
        </p:nvSpPr>
        <p:spPr>
          <a:xfrm>
            <a:off x="4763703" y="6193662"/>
            <a:ext cx="2073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AUTOMATSKI</a:t>
            </a:r>
          </a:p>
        </p:txBody>
      </p:sp>
    </p:spTree>
    <p:extLst>
      <p:ext uri="{BB962C8B-B14F-4D97-AF65-F5344CB8AC3E}">
        <p14:creationId xmlns:p14="http://schemas.microsoft.com/office/powerpoint/2010/main" xmlns="" val="232825207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/>
      <p:bldP spid="66" grpId="0" animBg="1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4C9817D-FC97-480D-9383-3EEDC998B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51932" cy="5184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15E2900-D449-4439-88B4-3D6E6317C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140" y="-16188"/>
            <a:ext cx="2862926" cy="5184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480C7DC-EA2C-4FC4-BEC5-7F7E89B87380}"/>
              </a:ext>
            </a:extLst>
          </p:cNvPr>
          <p:cNvSpPr txBox="1"/>
          <p:nvPr/>
        </p:nvSpPr>
        <p:spPr>
          <a:xfrm>
            <a:off x="250209" y="5250210"/>
            <a:ext cx="4651513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3200"/>
              <a:t>FAZNI ISPITIVAČ</a:t>
            </a:r>
          </a:p>
          <a:p>
            <a:pPr algn="ctr"/>
            <a:r>
              <a:rPr lang="pl-PL" sz="3200"/>
              <a:t>Služi za provjeru vodiča pod naponom.</a:t>
            </a:r>
            <a:endParaRPr lang="hr-HR" sz="3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FF37972-E17E-4C0F-98A9-CCC636B9CC11}"/>
              </a:ext>
            </a:extLst>
          </p:cNvPr>
          <p:cNvSpPr txBox="1"/>
          <p:nvPr/>
        </p:nvSpPr>
        <p:spPr>
          <a:xfrm>
            <a:off x="6609671" y="5340626"/>
            <a:ext cx="2660938" cy="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CCDD484-F121-4ED8-847E-0EF0C01D3DCF}"/>
              </a:ext>
            </a:extLst>
          </p:cNvPr>
          <p:cNvSpPr txBox="1"/>
          <p:nvPr/>
        </p:nvSpPr>
        <p:spPr>
          <a:xfrm>
            <a:off x="5151932" y="5226055"/>
            <a:ext cx="313913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3200"/>
              <a:t>PRAVILAN SPOJ UTIČNICE</a:t>
            </a:r>
          </a:p>
          <a:p>
            <a:pPr algn="ctr"/>
            <a:endParaRPr lang="hr-HR" sz="3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EB1C14F-398E-4C32-8785-78C4072CC310}"/>
              </a:ext>
            </a:extLst>
          </p:cNvPr>
          <p:cNvSpPr txBox="1"/>
          <p:nvPr/>
        </p:nvSpPr>
        <p:spPr>
          <a:xfrm>
            <a:off x="3608641" y="2592477"/>
            <a:ext cx="133046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3200"/>
              <a:t>230 V</a:t>
            </a:r>
            <a:endParaRPr lang="hr-HR" sz="3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33DCABB-FA34-4D13-9047-89BE077B5067}"/>
              </a:ext>
            </a:extLst>
          </p:cNvPr>
          <p:cNvSpPr txBox="1"/>
          <p:nvPr/>
        </p:nvSpPr>
        <p:spPr>
          <a:xfrm>
            <a:off x="8733127" y="2250174"/>
            <a:ext cx="3260822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3200" dirty="0"/>
              <a:t>Vodiči - tvari koje vode struju kao što su bakar, aluminij, zlato i srebro. U kućnim instalacijama  izrađuju se od bakra, a izolirani su plastikom.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1DF544FE-5F92-44E2-B5DD-BA8D2D37B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127" y="412856"/>
            <a:ext cx="3315714" cy="1422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8" grpId="0" animBg="1"/>
      <p:bldP spid="29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6A42D1-E153-4302-BB5A-DAFCE436A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189"/>
            <a:ext cx="7686261" cy="68761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F388540-2B19-4784-8EAA-A232842EA8A6}"/>
              </a:ext>
            </a:extLst>
          </p:cNvPr>
          <p:cNvSpPr txBox="1"/>
          <p:nvPr/>
        </p:nvSpPr>
        <p:spPr>
          <a:xfrm>
            <a:off x="7686261" y="335845"/>
            <a:ext cx="4386469" cy="618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3600" dirty="0"/>
              <a:t>Pri rukovanju električnim uređajima moramo paziti na to da su nam ruke suhe. </a:t>
            </a:r>
          </a:p>
          <a:p>
            <a:pPr algn="ctr"/>
            <a:r>
              <a:rPr lang="hr-HR" sz="3600" dirty="0"/>
              <a:t>Ako uređaj pecka ili trese, treba ga obavezno isključiti, ne dovoditi u dodir uređaje s vodom, izbjegavati duge produžne kabele.</a:t>
            </a:r>
          </a:p>
        </p:txBody>
      </p:sp>
    </p:spTree>
    <p:extLst>
      <p:ext uri="{BB962C8B-B14F-4D97-AF65-F5344CB8AC3E}">
        <p14:creationId xmlns:p14="http://schemas.microsoft.com/office/powerpoint/2010/main" xmlns="" val="272579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pl-PL" sz="4400" dirty="0"/>
              <a:t>Radni listovi </a:t>
            </a:r>
          </a:p>
          <a:p>
            <a:r>
              <a:rPr lang="pl-PL" sz="4400" dirty="0"/>
              <a:t>2.Električne instalacije u kući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556" y="3567780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38852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782679" y="2720648"/>
            <a:ext cx="4611755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ZADATAK</a:t>
            </a:r>
          </a:p>
          <a:p>
            <a:r>
              <a:rPr lang="hr-HR" sz="3600" dirty="0"/>
              <a:t>OPERACIJSKA </a:t>
            </a:r>
            <a:r>
              <a:rPr lang="hr-HR" sz="3600"/>
              <a:t>LISTA 1</a:t>
            </a:r>
            <a:endParaRPr lang="hr-HR" sz="3600" dirty="0"/>
          </a:p>
          <a:p>
            <a:r>
              <a:rPr lang="hr-HR" sz="3600" dirty="0"/>
              <a:t>STRUJNI KRUG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5394434" y="2043540"/>
            <a:ext cx="3687576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068" y="1621867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97BEFC1C-2DDC-412B-87DD-C0D40AEE5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8507957"/>
              </p:ext>
            </p:extLst>
          </p:nvPr>
        </p:nvGraphicFramePr>
        <p:xfrm>
          <a:off x="524316" y="1387139"/>
          <a:ext cx="6982558" cy="5115576"/>
        </p:xfrm>
        <a:graphic>
          <a:graphicData uri="http://schemas.openxmlformats.org/drawingml/2006/table">
            <a:tbl>
              <a:tblPr firstRow="1" firstCol="1" bandRow="1"/>
              <a:tblGrid>
                <a:gridCol w="4709741">
                  <a:extLst>
                    <a:ext uri="{9D8B030D-6E8A-4147-A177-3AD203B41FA5}">
                      <a16:colId xmlns:a16="http://schemas.microsoft.com/office/drawing/2014/main" xmlns="" val="3661008123"/>
                    </a:ext>
                  </a:extLst>
                </a:gridCol>
                <a:gridCol w="2272817">
                  <a:extLst>
                    <a:ext uri="{9D8B030D-6E8A-4147-A177-3AD203B41FA5}">
                      <a16:colId xmlns:a16="http://schemas.microsoft.com/office/drawing/2014/main" xmlns="" val="1732699253"/>
                    </a:ext>
                  </a:extLst>
                </a:gridCol>
              </a:tblGrid>
              <a:tr h="549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5868163"/>
                  </a:ext>
                </a:extLst>
              </a:tr>
              <a:tr h="629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opisati kako dovodimo električnu struju do kuće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04404116"/>
                  </a:ext>
                </a:extLst>
              </a:tr>
              <a:tr h="549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napon koji se koristi u kućanstvu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696275"/>
                  </a:ext>
                </a:extLst>
              </a:tr>
              <a:tr h="5791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automatski i rastalni osigurač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9338096"/>
                  </a:ext>
                </a:extLst>
              </a:tr>
              <a:tr h="549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oznake električnih vodova</a:t>
                      </a:r>
                      <a:endParaRPr lang="hr-H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14438735"/>
                  </a:ext>
                </a:extLst>
              </a:tr>
              <a:tr h="629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9154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329</Words>
  <Application>Microsoft Office PowerPoint</Application>
  <PresentationFormat>Custom</PresentationFormat>
  <Paragraphs>77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44</cp:revision>
  <dcterms:created xsi:type="dcterms:W3CDTF">2021-03-28T05:05:24Z</dcterms:created>
  <dcterms:modified xsi:type="dcterms:W3CDTF">2021-09-22T10:24:34Z</dcterms:modified>
</cp:coreProperties>
</file>