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8" r:id="rId4"/>
    <p:sldId id="259" r:id="rId5"/>
    <p:sldId id="268" r:id="rId6"/>
    <p:sldId id="257" r:id="rId7"/>
    <p:sldId id="260" r:id="rId8"/>
    <p:sldId id="261" r:id="rId9"/>
    <p:sldId id="266" r:id="rId10"/>
    <p:sldId id="267" r:id="rId11"/>
    <p:sldId id="265" r:id="rId12"/>
    <p:sldId id="264" r:id="rId1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A7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AB4190-79DA-4057-BB2A-A7B653A8A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9087F52-0EDE-45EF-9785-72F4A9131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4E8357-9F6D-4BAA-A005-AF46B137A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3BB4FD-0DB0-4716-BF93-075166223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35F4EC-7729-4BA2-8BBE-73D82C47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302220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8FA35D-3203-47FA-86C3-C77EB474B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4008B3-6569-4F27-A352-3CFE8FD84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07F616-EF81-40AF-A54A-86E9E46C2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55EA18-8FFC-40CB-A851-2B8ED4F5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D07A495-BCED-4834-BD13-ECEE4F90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11376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2E7596-F020-46A1-9E86-B68456D4D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6C2326-FF9B-4F8A-BBE3-A3532074D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C33EAC-5D26-4841-851D-2C26652B1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302D31-D78D-402E-981A-8C1123DC4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093E3A-994F-4044-A582-D5402AF2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58068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6D04F6-4798-4EE7-B1E2-F45651286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BB6A4C-8A4C-4DBB-B306-C18A9D0CA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5AFA21E-D12D-4CFD-9809-699705200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9733845-134D-49C1-B8A7-E9DAE735A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CA1FE4D-4881-4FC7-BFA2-0F263FE41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9B13873-16EC-4B54-A419-949FD7DE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73545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151753-A9AD-4988-A9E0-7CD8FB34F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CA4C56-8278-4493-A3E6-AAB7E136C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D9B09CF-A1DE-40BC-8157-4D46140C8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290F38B-E082-472A-A460-9F0D4391F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AFC6F17-C736-4679-A08C-5FA71659A8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C3C7502-81C7-4FE1-93EB-DEE419AD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4C2CCA6-A386-4236-B512-4EC3A609A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7C288BB-B860-4DAD-ADFE-0BFBC183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5918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90AA4D-A4DE-4F3F-AE28-768CFDB5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D23B2C-7352-4CC3-B6B7-CF7EAB14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4AC16D3-CF5E-4E37-BFF4-01AD1A536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F4B130B-7E60-4576-AD65-E8972CA18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842114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96038D7-C6DA-4AFA-98EA-BDA9DEC4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ECC13C2-7E29-481E-B51C-C853582C6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423BE9F-F801-4EE2-9228-30CA9EBCB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2645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B4FF2F-91B4-44C7-A73C-3D48FF3CF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247CCD-2356-496C-BAC1-80E6ED8DC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B146E0F-1563-441E-B4E0-534487A31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250D890-84F5-4920-BFDE-E901CCA14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FC8DC29-3EB0-45C6-9890-58AFD068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1D13148-55A4-4F07-B493-B40C803E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88903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2687BA-CD61-4C73-B42C-35B7BB3BD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3E38A51-5B94-455D-A150-A0DB6E17A9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128A916-9C01-4B4E-89C1-6386CE885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C3D0463-0DA1-4F42-B5C6-68BD0DC86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CDF9444-5284-48AA-8BEB-AF3196C0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D920C9-BAD6-44B3-9F70-0199C1232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0992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DA740F-2060-43E7-8774-7BB941DE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42ED79-D18F-4D07-AB74-6D87BF364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59BCF6-EADF-40FC-8A21-D2B95FB2F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BAEB42A-863E-427C-8D2B-753D9B744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910FCF-7801-4E2A-ACCB-26B9A444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6548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4AC999B-464F-43C7-980A-87884BD794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D9FD82-C1C6-42F1-A019-952CBBD00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FDBACA-07AF-406A-B4F4-5377E84A6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9512BD-3842-4C34-ABF2-35A2D4050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DDB94D-4A00-433E-A169-377698CB2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96976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l="-1000" t="-5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7974EF5-6465-4741-8263-68F7463B5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0AE572-CBC0-49ED-B2BA-1E31D762D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0A6456-446B-41F0-8435-7F99F0AE19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65471C-4EA8-41BF-AF23-147CE4FA62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56EE29-ED75-4AB3-A10E-2C0D66A56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353925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hr.mozaweb.com/Extra-3D_scene-Elektroenergetski_sustav-4710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83632" y="355675"/>
            <a:ext cx="6768752" cy="5714602"/>
          </a:xfrm>
        </p:spPr>
      </p:pic>
      <p:sp>
        <p:nvSpPr>
          <p:cNvPr id="6" name="Pravokutnik 5"/>
          <p:cNvSpPr/>
          <p:nvPr/>
        </p:nvSpPr>
        <p:spPr>
          <a:xfrm>
            <a:off x="7463461" y="355675"/>
            <a:ext cx="1223963" cy="303295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4400" dirty="0"/>
              <a:t>5</a:t>
            </a:r>
          </a:p>
        </p:txBody>
      </p:sp>
      <p:sp>
        <p:nvSpPr>
          <p:cNvPr id="7" name="Pravokutnik 6"/>
          <p:cNvSpPr/>
          <p:nvPr/>
        </p:nvSpPr>
        <p:spPr>
          <a:xfrm>
            <a:off x="6239498" y="362698"/>
            <a:ext cx="1223963" cy="30259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4400" dirty="0"/>
              <a:t>4</a:t>
            </a:r>
          </a:p>
        </p:txBody>
      </p:sp>
      <p:sp>
        <p:nvSpPr>
          <p:cNvPr id="8" name="Pravokutnik 7"/>
          <p:cNvSpPr/>
          <p:nvPr/>
        </p:nvSpPr>
        <p:spPr>
          <a:xfrm>
            <a:off x="5015535" y="355675"/>
            <a:ext cx="1223963" cy="304201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4400" dirty="0"/>
              <a:t>3</a:t>
            </a:r>
          </a:p>
        </p:txBody>
      </p:sp>
      <p:sp>
        <p:nvSpPr>
          <p:cNvPr id="9" name="Pravokutnik 8"/>
          <p:cNvSpPr/>
          <p:nvPr/>
        </p:nvSpPr>
        <p:spPr>
          <a:xfrm>
            <a:off x="3791572" y="355675"/>
            <a:ext cx="1223963" cy="304201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4800" dirty="0"/>
              <a:t>2</a:t>
            </a:r>
          </a:p>
        </p:txBody>
      </p:sp>
      <p:sp>
        <p:nvSpPr>
          <p:cNvPr id="10" name="Pravokutnik 9"/>
          <p:cNvSpPr/>
          <p:nvPr/>
        </p:nvSpPr>
        <p:spPr>
          <a:xfrm>
            <a:off x="4996070" y="3330293"/>
            <a:ext cx="1256102" cy="300039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4400" dirty="0"/>
              <a:t>9</a:t>
            </a:r>
          </a:p>
        </p:txBody>
      </p:sp>
      <p:sp>
        <p:nvSpPr>
          <p:cNvPr id="11" name="Pravokutnik 10"/>
          <p:cNvSpPr/>
          <p:nvPr/>
        </p:nvSpPr>
        <p:spPr>
          <a:xfrm>
            <a:off x="3775975" y="3330292"/>
            <a:ext cx="1233347" cy="300039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4400" dirty="0"/>
              <a:t>8</a:t>
            </a:r>
          </a:p>
        </p:txBody>
      </p:sp>
      <p:sp>
        <p:nvSpPr>
          <p:cNvPr id="12" name="Pravokutnik 11"/>
          <p:cNvSpPr/>
          <p:nvPr/>
        </p:nvSpPr>
        <p:spPr>
          <a:xfrm>
            <a:off x="2559697" y="355675"/>
            <a:ext cx="1231875" cy="304938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4400" dirty="0"/>
              <a:t>1</a:t>
            </a:r>
          </a:p>
        </p:txBody>
      </p:sp>
      <p:sp>
        <p:nvSpPr>
          <p:cNvPr id="13" name="Pravokutnik 12"/>
          <p:cNvSpPr/>
          <p:nvPr/>
        </p:nvSpPr>
        <p:spPr>
          <a:xfrm>
            <a:off x="6252171" y="3330294"/>
            <a:ext cx="1234573" cy="300039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4400" dirty="0"/>
              <a:t>10</a:t>
            </a:r>
          </a:p>
        </p:txBody>
      </p:sp>
      <p:sp>
        <p:nvSpPr>
          <p:cNvPr id="14" name="Pravokutnik 13"/>
          <p:cNvSpPr/>
          <p:nvPr/>
        </p:nvSpPr>
        <p:spPr>
          <a:xfrm>
            <a:off x="2559697" y="3330293"/>
            <a:ext cx="1223963" cy="300039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4400" dirty="0"/>
              <a:t>7</a:t>
            </a:r>
          </a:p>
        </p:txBody>
      </p:sp>
      <p:sp>
        <p:nvSpPr>
          <p:cNvPr id="15" name="Pravokutnik 14"/>
          <p:cNvSpPr/>
          <p:nvPr/>
        </p:nvSpPr>
        <p:spPr>
          <a:xfrm>
            <a:off x="8687424" y="362697"/>
            <a:ext cx="1247246" cy="30259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4400" dirty="0"/>
              <a:t>6</a:t>
            </a:r>
          </a:p>
        </p:txBody>
      </p:sp>
      <p:sp>
        <p:nvSpPr>
          <p:cNvPr id="17" name="Pravokutnik 16"/>
          <p:cNvSpPr/>
          <p:nvPr/>
        </p:nvSpPr>
        <p:spPr>
          <a:xfrm>
            <a:off x="7471373" y="3330294"/>
            <a:ext cx="1223963" cy="300039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4400" dirty="0"/>
              <a:t>11</a:t>
            </a:r>
          </a:p>
        </p:txBody>
      </p:sp>
      <p:sp>
        <p:nvSpPr>
          <p:cNvPr id="18" name="Pravokutnik 17"/>
          <p:cNvSpPr/>
          <p:nvPr/>
        </p:nvSpPr>
        <p:spPr>
          <a:xfrm>
            <a:off x="8695337" y="3330292"/>
            <a:ext cx="1239334" cy="300039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4400" dirty="0"/>
              <a:t>12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B3B8FE0-C8C5-4BC1-87E4-0C687BE01FBD}"/>
              </a:ext>
            </a:extLst>
          </p:cNvPr>
          <p:cNvSpPr txBox="1"/>
          <p:nvPr/>
        </p:nvSpPr>
        <p:spPr>
          <a:xfrm>
            <a:off x="371061" y="2531165"/>
            <a:ext cx="1806350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dirty="0"/>
              <a:t>OTRKIJ TKO SE NALAZI ISPOD KARTICA I ODGONETNI O ČEMU ĆEMO DANAS UČITI</a:t>
            </a:r>
          </a:p>
        </p:txBody>
      </p:sp>
    </p:spTree>
    <p:extLst>
      <p:ext uri="{BB962C8B-B14F-4D97-AF65-F5344CB8AC3E}">
        <p14:creationId xmlns:p14="http://schemas.microsoft.com/office/powerpoint/2010/main" xmlns="" val="3989981019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A415909-9C52-4BC9-9BDC-5F0D8DBE8E0C}"/>
              </a:ext>
            </a:extLst>
          </p:cNvPr>
          <p:cNvSpPr txBox="1"/>
          <p:nvPr/>
        </p:nvSpPr>
        <p:spPr>
          <a:xfrm>
            <a:off x="6930887" y="4118789"/>
            <a:ext cx="5261113" cy="273921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hr-HR" sz="1400" dirty="0"/>
          </a:p>
          <a:p>
            <a:pPr algn="ctr"/>
            <a:r>
              <a:rPr lang="hr-HR" sz="4800" dirty="0"/>
              <a:t>SIMBOLI I SHEME </a:t>
            </a:r>
          </a:p>
          <a:p>
            <a:pPr algn="ctr"/>
            <a:r>
              <a:rPr lang="hr-HR" sz="4800" dirty="0"/>
              <a:t>U </a:t>
            </a:r>
          </a:p>
          <a:p>
            <a:pPr algn="ctr"/>
            <a:r>
              <a:rPr lang="hr-HR" sz="4800" dirty="0"/>
              <a:t>ELEKTROTEHNICI</a:t>
            </a:r>
            <a:endParaRPr lang="hr-HR" sz="1400" dirty="0"/>
          </a:p>
          <a:p>
            <a:pPr algn="ctr"/>
            <a:endParaRPr lang="hr-HR" sz="1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9105F3F-C40B-4AD7-BFBC-471C2F127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634330" cy="41187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435108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741F023-3C86-43BE-9F02-D61B3DF17403}"/>
              </a:ext>
            </a:extLst>
          </p:cNvPr>
          <p:cNvSpPr txBox="1"/>
          <p:nvPr/>
        </p:nvSpPr>
        <p:spPr>
          <a:xfrm>
            <a:off x="4015407" y="295846"/>
            <a:ext cx="4161183" cy="95410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800" dirty="0"/>
              <a:t> PRISJETIMO SE 6.RAZREDA</a:t>
            </a:r>
          </a:p>
          <a:p>
            <a:pPr algn="ctr"/>
            <a:r>
              <a:rPr lang="hr-HR" sz="2800" dirty="0"/>
              <a:t>Što se nalazi na slici?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D1FD8FF-797F-4A7B-9BD1-2F7CD835F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812" y="1422502"/>
            <a:ext cx="7572375" cy="477202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F1C5A9B-32C0-4A78-8E18-DF0141F67C40}"/>
              </a:ext>
            </a:extLst>
          </p:cNvPr>
          <p:cNvSpPr txBox="1"/>
          <p:nvPr/>
        </p:nvSpPr>
        <p:spPr>
          <a:xfrm>
            <a:off x="8600661" y="1696278"/>
            <a:ext cx="1126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SIMBOLI</a:t>
            </a:r>
          </a:p>
        </p:txBody>
      </p:sp>
    </p:spTree>
    <p:extLst>
      <p:ext uri="{BB962C8B-B14F-4D97-AF65-F5344CB8AC3E}">
        <p14:creationId xmlns:p14="http://schemas.microsoft.com/office/powerpoint/2010/main" xmlns="" val="1800688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20763C1-F7D5-4578-BE31-FB86C69F4199}"/>
              </a:ext>
            </a:extLst>
          </p:cNvPr>
          <p:cNvSpPr txBox="1"/>
          <p:nvPr/>
        </p:nvSpPr>
        <p:spPr>
          <a:xfrm>
            <a:off x="90312" y="1073208"/>
            <a:ext cx="3416188" cy="470898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3200" dirty="0"/>
              <a:t>SIMBOLI</a:t>
            </a:r>
          </a:p>
          <a:p>
            <a:endParaRPr lang="hr-HR" sz="1200" dirty="0"/>
          </a:p>
          <a:p>
            <a:r>
              <a:rPr lang="hr-HR" sz="3200" dirty="0"/>
              <a:t>Dogovoreni grafički znakovi čiju uporabu i način uporabe u području elektrotehnike propisuju hrvatske norme (HRN).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8D6DA03-CABC-40E1-B5A6-792D8E569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443" y="-2600"/>
            <a:ext cx="8579557" cy="686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4548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E259DD3-1FCD-4CF0-A062-F6A77CE911ED}"/>
              </a:ext>
            </a:extLst>
          </p:cNvPr>
          <p:cNvSpPr txBox="1"/>
          <p:nvPr/>
        </p:nvSpPr>
        <p:spPr>
          <a:xfrm>
            <a:off x="742071" y="970671"/>
            <a:ext cx="3154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hlinkClick r:id="rId2"/>
              </a:rPr>
              <a:t>PUT ELEKTRIČNE STRUJE</a:t>
            </a:r>
            <a:endParaRPr lang="hr-HR" sz="3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5491005-00FE-4590-AC69-68760C13D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228" y="1147189"/>
            <a:ext cx="5048909" cy="3391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8792DDD-D5BA-41FB-9DD8-F65DD9DC3F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6874" y="2657474"/>
            <a:ext cx="2919193" cy="291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7950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14EAC6-D0AE-4F85-B495-6B263326621D}"/>
              </a:ext>
            </a:extLst>
          </p:cNvPr>
          <p:cNvSpPr txBox="1"/>
          <p:nvPr/>
        </p:nvSpPr>
        <p:spPr>
          <a:xfrm>
            <a:off x="821635" y="400257"/>
            <a:ext cx="5380382" cy="6463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dirty="0"/>
              <a:t>SHEME U ELEKTROTEHNICI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B19C044-6279-4B5B-98B0-7E004815932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5E7E8"/>
              </a:clrFrom>
              <a:clrTo>
                <a:srgbClr val="E5E7E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1557" y="1838236"/>
            <a:ext cx="6540537" cy="4163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F78E696-3246-404D-84DC-C81240630F5F}"/>
              </a:ext>
            </a:extLst>
          </p:cNvPr>
          <p:cNvSpPr txBox="1"/>
          <p:nvPr/>
        </p:nvSpPr>
        <p:spPr>
          <a:xfrm>
            <a:off x="7328452" y="1838236"/>
            <a:ext cx="4147930" cy="353943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r-HR" sz="3200" dirty="0"/>
              <a:t>Sheme prikazuju način na koji su razni</a:t>
            </a:r>
          </a:p>
          <a:p>
            <a:pPr algn="ctr"/>
            <a:r>
              <a:rPr lang="hr-HR" sz="3200" dirty="0"/>
              <a:t>elementi, dijelovi postrojenja, mreže i</a:t>
            </a:r>
          </a:p>
          <a:p>
            <a:pPr algn="ctr"/>
            <a:r>
              <a:rPr lang="hr-HR" sz="3200" dirty="0"/>
              <a:t>aparati međusobno povezani i u kakvom</a:t>
            </a:r>
          </a:p>
          <a:p>
            <a:pPr algn="ctr"/>
            <a:r>
              <a:rPr lang="hr-HR" sz="3200" dirty="0"/>
              <a:t>su odnosu.</a:t>
            </a:r>
          </a:p>
        </p:txBody>
      </p:sp>
    </p:spTree>
    <p:extLst>
      <p:ext uri="{BB962C8B-B14F-4D97-AF65-F5344CB8AC3E}">
        <p14:creationId xmlns:p14="http://schemas.microsoft.com/office/powerpoint/2010/main" xmlns="" val="2443363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7D84976-5A47-43A5-9BD9-C9EC7766D979}"/>
              </a:ext>
            </a:extLst>
          </p:cNvPr>
          <p:cNvSpPr txBox="1"/>
          <p:nvPr/>
        </p:nvSpPr>
        <p:spPr>
          <a:xfrm>
            <a:off x="229353" y="144101"/>
            <a:ext cx="6957392" cy="6463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dirty="0"/>
              <a:t>SHEME SPAJANJA STRUJNOG KRUGA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7099E1E-D698-495D-9143-8DD831929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1" y="631689"/>
            <a:ext cx="4693920" cy="56846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58AAB5C-1751-46E1-B97B-83011524D9D2}"/>
              </a:ext>
            </a:extLst>
          </p:cNvPr>
          <p:cNvSpPr txBox="1"/>
          <p:nvPr/>
        </p:nvSpPr>
        <p:spPr>
          <a:xfrm>
            <a:off x="1573842" y="1149122"/>
            <a:ext cx="312007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i="1" dirty="0"/>
              <a:t>Jednostavni strujni krug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7FADDB0-C723-42D9-980A-82529C13F830}"/>
              </a:ext>
            </a:extLst>
          </p:cNvPr>
          <p:cNvSpPr txBox="1"/>
          <p:nvPr/>
        </p:nvSpPr>
        <p:spPr>
          <a:xfrm>
            <a:off x="7762762" y="1035283"/>
            <a:ext cx="243026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i="1" dirty="0"/>
              <a:t>Shema spajanja jednostavnog </a:t>
            </a:r>
          </a:p>
          <a:p>
            <a:r>
              <a:rPr lang="hr-HR" sz="2400" i="1" dirty="0"/>
              <a:t>strujnog kruga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60652208-FC8B-41CA-9403-0E50E027B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33" y="1969477"/>
            <a:ext cx="6565899" cy="4164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0A7AC37-F53A-40BB-893D-D7F4D5AB9D28}"/>
              </a:ext>
            </a:extLst>
          </p:cNvPr>
          <p:cNvSpPr txBox="1"/>
          <p:nvPr/>
        </p:nvSpPr>
        <p:spPr>
          <a:xfrm>
            <a:off x="5971613" y="4238758"/>
            <a:ext cx="24302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/>
              <a:t>L - fazni vodič</a:t>
            </a:r>
          </a:p>
          <a:p>
            <a:r>
              <a:rPr lang="hr-HR" sz="2000" dirty="0"/>
              <a:t>N - nulti vodič</a:t>
            </a:r>
          </a:p>
          <a:p>
            <a:r>
              <a:rPr lang="hr-HR" sz="2000" dirty="0"/>
              <a:t>Pe - zaštitni vodič</a:t>
            </a:r>
          </a:p>
          <a:p>
            <a:r>
              <a:rPr lang="hr-HR" sz="2000" dirty="0"/>
              <a:t>3 - osigurač</a:t>
            </a:r>
          </a:p>
          <a:p>
            <a:r>
              <a:rPr lang="hr-HR" sz="2000" dirty="0"/>
              <a:t>4 - razvodna kutija</a:t>
            </a:r>
          </a:p>
          <a:p>
            <a:r>
              <a:rPr lang="hr-HR" sz="2000" dirty="0"/>
              <a:t>5 - prekidač</a:t>
            </a:r>
          </a:p>
          <a:p>
            <a:r>
              <a:rPr lang="hr-HR" sz="2000" dirty="0"/>
              <a:t>6 - trošilo (žarulja)</a:t>
            </a:r>
          </a:p>
        </p:txBody>
      </p:sp>
    </p:spTree>
    <p:extLst>
      <p:ext uri="{BB962C8B-B14F-4D97-AF65-F5344CB8AC3E}">
        <p14:creationId xmlns:p14="http://schemas.microsoft.com/office/powerpoint/2010/main" xmlns="" val="1092705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0FBD05E-5D22-426F-8769-86B51E61E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48" y="678655"/>
            <a:ext cx="4419983" cy="5352752"/>
          </a:xfrm>
          <a:prstGeom prst="rect">
            <a:avLst/>
          </a:prstGeom>
          <a:ln>
            <a:noFill/>
          </a:ln>
          <a:effectLst>
            <a:glow rad="127000">
              <a:schemeClr val="accent1">
                <a:alpha val="0"/>
              </a:schemeClr>
            </a:glow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FE807BE-FA18-4029-A03B-1A26AD6CA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701" y="754504"/>
            <a:ext cx="4846684" cy="5046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B2D7BBA-433E-4E05-B7C1-CAE8470B9E94}"/>
              </a:ext>
            </a:extLst>
          </p:cNvPr>
          <p:cNvSpPr txBox="1"/>
          <p:nvPr/>
        </p:nvSpPr>
        <p:spPr>
          <a:xfrm>
            <a:off x="522604" y="445480"/>
            <a:ext cx="2328535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dirty="0"/>
              <a:t>Višepolna shema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CDABED9-D014-494A-8F7F-2D2792D299D1}"/>
              </a:ext>
            </a:extLst>
          </p:cNvPr>
          <p:cNvSpPr txBox="1"/>
          <p:nvPr/>
        </p:nvSpPr>
        <p:spPr>
          <a:xfrm>
            <a:off x="6877879" y="447823"/>
            <a:ext cx="2531163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dirty="0"/>
              <a:t>Jednopolna shema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7F13C90-5B5B-472D-ACEB-4A463FAB8104}"/>
              </a:ext>
            </a:extLst>
          </p:cNvPr>
          <p:cNvSpPr txBox="1"/>
          <p:nvPr/>
        </p:nvSpPr>
        <p:spPr>
          <a:xfrm>
            <a:off x="5728031" y="5800576"/>
            <a:ext cx="588087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400" dirty="0"/>
              <a:t>Dva ili više vodiča prikazuju se jednom crtom, </a:t>
            </a:r>
          </a:p>
          <a:p>
            <a:r>
              <a:rPr lang="hr-HR" sz="2400" dirty="0"/>
              <a:t>broj vodiča prikazuje se crticama.</a:t>
            </a:r>
          </a:p>
        </p:txBody>
      </p:sp>
    </p:spTree>
    <p:extLst>
      <p:ext uri="{BB962C8B-B14F-4D97-AF65-F5344CB8AC3E}">
        <p14:creationId xmlns:p14="http://schemas.microsoft.com/office/powerpoint/2010/main" xmlns="" val="2751469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DA85BF7-5C1B-4D4B-9D03-0A02EA3AC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45636"/>
            <a:ext cx="6122708" cy="4032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0E4A37B-E4B9-4DFA-88DF-10645F840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4979" y="2508389"/>
            <a:ext cx="5795536" cy="3869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1201483-07F4-4575-BA4A-8E4F75C01AE7}"/>
              </a:ext>
            </a:extLst>
          </p:cNvPr>
          <p:cNvSpPr txBox="1"/>
          <p:nvPr/>
        </p:nvSpPr>
        <p:spPr>
          <a:xfrm>
            <a:off x="1270714" y="371926"/>
            <a:ext cx="4694265" cy="120032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400" dirty="0"/>
              <a:t>Shema spajanja strujnih krugova s </a:t>
            </a:r>
          </a:p>
          <a:p>
            <a:r>
              <a:rPr lang="hr-HR" sz="2400" dirty="0"/>
              <a:t>dvije utičnice s zaštitnim kontaktom</a:t>
            </a:r>
          </a:p>
          <a:p>
            <a:r>
              <a:rPr lang="hr-HR" sz="2400" dirty="0"/>
              <a:t> i jednim rasvjetnim mjestom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6D022F4-0F03-4E45-8F3A-A71ED56A0D3F}"/>
              </a:ext>
            </a:extLst>
          </p:cNvPr>
          <p:cNvSpPr txBox="1"/>
          <p:nvPr/>
        </p:nvSpPr>
        <p:spPr>
          <a:xfrm>
            <a:off x="7739269" y="1110590"/>
            <a:ext cx="2955235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400" dirty="0"/>
              <a:t>Jednopolna shema</a:t>
            </a:r>
          </a:p>
        </p:txBody>
      </p:sp>
    </p:spTree>
    <p:extLst>
      <p:ext uri="{BB962C8B-B14F-4D97-AF65-F5344CB8AC3E}">
        <p14:creationId xmlns:p14="http://schemas.microsoft.com/office/powerpoint/2010/main" xmlns="" val="878703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6898DF8-F4AE-420C-BD66-87835901D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141075"/>
            <a:ext cx="6038926" cy="3738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15410C4-B621-4874-A2F7-FE9DB06CB778}"/>
              </a:ext>
            </a:extLst>
          </p:cNvPr>
          <p:cNvSpPr txBox="1"/>
          <p:nvPr/>
        </p:nvSpPr>
        <p:spPr>
          <a:xfrm>
            <a:off x="495920" y="374735"/>
            <a:ext cx="5728252" cy="156966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400" dirty="0"/>
              <a:t>Shema spajanja strujnih krugova s dvjema utičnicama i dvama rasvjetnim mjestima koja</a:t>
            </a:r>
          </a:p>
          <a:p>
            <a:r>
              <a:rPr lang="hr-HR" sz="2400" dirty="0"/>
              <a:t>se mogu uključivati i  isključivati s dvaju različitih mjesta u stanu ili kući.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588E3F7A-E2B3-4A57-A1EC-99E878A1B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01490"/>
            <a:ext cx="6347792" cy="32177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9676F2E-9E34-4C95-87DD-CEDC14467C35}"/>
              </a:ext>
            </a:extLst>
          </p:cNvPr>
          <p:cNvSpPr txBox="1"/>
          <p:nvPr/>
        </p:nvSpPr>
        <p:spPr>
          <a:xfrm>
            <a:off x="8574156" y="1045408"/>
            <a:ext cx="2623931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400" dirty="0"/>
              <a:t>Jednopolna shema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A5C7B98-AC89-4C07-A249-E2BBA9A4A5C6}"/>
              </a:ext>
            </a:extLst>
          </p:cNvPr>
          <p:cNvSpPr txBox="1"/>
          <p:nvPr/>
        </p:nvSpPr>
        <p:spPr>
          <a:xfrm>
            <a:off x="1417983" y="6021600"/>
            <a:ext cx="410817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dirty="0"/>
              <a:t>Ugradnja izmjeničnih prekidača</a:t>
            </a:r>
          </a:p>
        </p:txBody>
      </p:sp>
    </p:spTree>
    <p:extLst>
      <p:ext uri="{BB962C8B-B14F-4D97-AF65-F5344CB8AC3E}">
        <p14:creationId xmlns:p14="http://schemas.microsoft.com/office/powerpoint/2010/main" xmlns="" val="1371508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8666F22-3C5D-4AFD-A1D8-3EDEE20BF67D}"/>
              </a:ext>
            </a:extLst>
          </p:cNvPr>
          <p:cNvSpPr txBox="1"/>
          <p:nvPr/>
        </p:nvSpPr>
        <p:spPr>
          <a:xfrm>
            <a:off x="1040296" y="768626"/>
            <a:ext cx="9157252" cy="2123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4400" dirty="0"/>
              <a:t>VJEŽBA </a:t>
            </a:r>
          </a:p>
          <a:p>
            <a:r>
              <a:rPr lang="hr-HR" sz="4400" dirty="0"/>
              <a:t>LISTIĆ 3</a:t>
            </a:r>
          </a:p>
          <a:p>
            <a:r>
              <a:rPr lang="hr-HR" sz="4400" dirty="0"/>
              <a:t>Sheme i simboli u elektrotehnici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75AF57F-D7F5-4562-9689-9D6B9BFCC851}"/>
              </a:ext>
            </a:extLst>
          </p:cNvPr>
          <p:cNvSpPr txBox="1"/>
          <p:nvPr/>
        </p:nvSpPr>
        <p:spPr>
          <a:xfrm>
            <a:off x="1060174" y="4002157"/>
            <a:ext cx="527436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dirty="0"/>
              <a:t>Kada riješiš listić zamijeni ga sa svojim prijateljem u klupi te međusobno provjerite točnost svojih odgovora.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ABFE7E4-3E06-4469-879F-83EAA5041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539" y="3793067"/>
            <a:ext cx="2881839" cy="1810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25798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xmlns="" id="{3FAC040A-312E-460E-9080-F93C452869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25744709"/>
              </p:ext>
            </p:extLst>
          </p:nvPr>
        </p:nvGraphicFramePr>
        <p:xfrm>
          <a:off x="523462" y="1639516"/>
          <a:ext cx="6168886" cy="4907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11185">
                  <a:extLst>
                    <a:ext uri="{9D8B030D-6E8A-4147-A177-3AD203B41FA5}">
                      <a16:colId xmlns:a16="http://schemas.microsoft.com/office/drawing/2014/main" xmlns="" val="468359710"/>
                    </a:ext>
                  </a:extLst>
                </a:gridCol>
                <a:gridCol w="1257701">
                  <a:extLst>
                    <a:ext uri="{9D8B030D-6E8A-4147-A177-3AD203B41FA5}">
                      <a16:colId xmlns:a16="http://schemas.microsoft.com/office/drawing/2014/main" xmlns="" val="1103172781"/>
                    </a:ext>
                  </a:extLst>
                </a:gridCol>
              </a:tblGrid>
              <a:tr h="494231">
                <a:tc>
                  <a:txBody>
                    <a:bodyPr/>
                    <a:lstStyle/>
                    <a:p>
                      <a:pPr algn="ctr"/>
                      <a:r>
                        <a:rPr lang="hr-HR" sz="2800" dirty="0"/>
                        <a:t>ELEMENTI VREDNOVANJA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3200" dirty="0"/>
                        <a:t>   +  /  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04479587"/>
                  </a:ext>
                </a:extLst>
              </a:tr>
              <a:tr h="494231">
                <a:tc>
                  <a:txBody>
                    <a:bodyPr/>
                    <a:lstStyle/>
                    <a:p>
                      <a:r>
                        <a:rPr lang="hr-HR" sz="2800" dirty="0"/>
                        <a:t>Razlikujem sheme u elektrotehnici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hr-HR" sz="3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6204501"/>
                  </a:ext>
                </a:extLst>
              </a:tr>
              <a:tr h="4942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2800" dirty="0"/>
                        <a:t>Mogu nacrtati tri simbola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hr-HR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871242002"/>
                  </a:ext>
                </a:extLst>
              </a:tr>
              <a:tr h="9104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2800" dirty="0"/>
                        <a:t>Mogu samostalno sastaviti  model strujnoga kruga iz kućne električne instalacije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hr-HR" sz="3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554246376"/>
                  </a:ext>
                </a:extLst>
              </a:tr>
              <a:tr h="9104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2800" dirty="0"/>
                        <a:t>Zadovoljan sam svojim radom na današnjem satu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hr-HR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548551012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DB290D1-5B95-41D1-80C9-5AED2036D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717" y="428273"/>
            <a:ext cx="7260965" cy="85961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84A775A6-25C2-475D-90EB-DEF1D2F0D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874" y="1820736"/>
            <a:ext cx="3829616" cy="4544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415128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1423</TotalTime>
  <Words>251</Words>
  <Application>Microsoft Office PowerPoint</Application>
  <PresentationFormat>Custom</PresentationFormat>
  <Paragraphs>62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</dc:creator>
  <cp:lastModifiedBy>Mirela Kovac Drascic</cp:lastModifiedBy>
  <cp:revision>39</cp:revision>
  <dcterms:created xsi:type="dcterms:W3CDTF">2021-03-28T05:05:24Z</dcterms:created>
  <dcterms:modified xsi:type="dcterms:W3CDTF">2021-09-22T10:24:54Z</dcterms:modified>
</cp:coreProperties>
</file>