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3" r:id="rId3"/>
    <p:sldId id="269" r:id="rId4"/>
    <p:sldId id="270" r:id="rId5"/>
    <p:sldId id="259" r:id="rId6"/>
    <p:sldId id="272" r:id="rId7"/>
    <p:sldId id="266" r:id="rId8"/>
    <p:sldId id="265" r:id="rId9"/>
    <p:sldId id="262" r:id="rId10"/>
    <p:sldId id="264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149B7D-0A7E-4073-9D2E-CF80FCBF90A2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42DAC8A-5A46-4339-B5F3-27DBB424004B}">
      <dgm:prSet/>
      <dgm:spPr/>
      <dgm:t>
        <a:bodyPr/>
        <a:lstStyle/>
        <a:p>
          <a:r>
            <a:rPr lang="hr-HR" dirty="0"/>
            <a:t>* električna struja dovodi se na stator </a:t>
          </a:r>
          <a:endParaRPr lang="en-US" dirty="0"/>
        </a:p>
      </dgm:t>
    </dgm:pt>
    <dgm:pt modelId="{84F217FD-2CAD-4BDF-A357-6E8A7943C750}" type="parTrans" cxnId="{388E7811-3A21-4FF6-86E2-A38390435FB2}">
      <dgm:prSet/>
      <dgm:spPr/>
      <dgm:t>
        <a:bodyPr/>
        <a:lstStyle/>
        <a:p>
          <a:endParaRPr lang="en-US"/>
        </a:p>
      </dgm:t>
    </dgm:pt>
    <dgm:pt modelId="{5D5A6852-D857-4066-BC82-B93815C6D2F3}" type="sibTrans" cxnId="{388E7811-3A21-4FF6-86E2-A38390435FB2}">
      <dgm:prSet/>
      <dgm:spPr/>
      <dgm:t>
        <a:bodyPr/>
        <a:lstStyle/>
        <a:p>
          <a:endParaRPr lang="en-US"/>
        </a:p>
      </dgm:t>
    </dgm:pt>
    <dgm:pt modelId="{3B0B65A8-7837-495A-8142-55C914335CA2}">
      <dgm:prSet/>
      <dgm:spPr/>
      <dgm:t>
        <a:bodyPr/>
        <a:lstStyle/>
        <a:p>
          <a:r>
            <a:rPr lang="hr-HR"/>
            <a:t>* uzrokuje stvaranje okretnog magnetskog polja</a:t>
          </a:r>
          <a:endParaRPr lang="en-US"/>
        </a:p>
      </dgm:t>
    </dgm:pt>
    <dgm:pt modelId="{0605482A-0D40-4ADC-8CFD-72D4454A5685}" type="parTrans" cxnId="{C86DB60E-6599-4B17-A4C8-45685405FBCC}">
      <dgm:prSet/>
      <dgm:spPr/>
      <dgm:t>
        <a:bodyPr/>
        <a:lstStyle/>
        <a:p>
          <a:endParaRPr lang="en-US"/>
        </a:p>
      </dgm:t>
    </dgm:pt>
    <dgm:pt modelId="{6008803D-0D64-4132-ADDB-7747701461EA}" type="sibTrans" cxnId="{C86DB60E-6599-4B17-A4C8-45685405FBCC}">
      <dgm:prSet/>
      <dgm:spPr/>
      <dgm:t>
        <a:bodyPr/>
        <a:lstStyle/>
        <a:p>
          <a:endParaRPr lang="en-US"/>
        </a:p>
      </dgm:t>
    </dgm:pt>
    <dgm:pt modelId="{56766015-B4F3-4A77-9F90-9078C9DB604C}">
      <dgm:prSet/>
      <dgm:spPr/>
      <dgm:t>
        <a:bodyPr/>
        <a:lstStyle/>
        <a:p>
          <a:r>
            <a:rPr lang="hr-HR"/>
            <a:t>* stvara se elektromagnetska indukcija </a:t>
          </a:r>
          <a:endParaRPr lang="en-US"/>
        </a:p>
      </dgm:t>
    </dgm:pt>
    <dgm:pt modelId="{3D7811A9-B813-4EE7-AA83-45679D9CEB37}" type="parTrans" cxnId="{758657B2-FA0E-49ED-A94E-C081A6471A80}">
      <dgm:prSet/>
      <dgm:spPr/>
      <dgm:t>
        <a:bodyPr/>
        <a:lstStyle/>
        <a:p>
          <a:endParaRPr lang="en-US"/>
        </a:p>
      </dgm:t>
    </dgm:pt>
    <dgm:pt modelId="{8FDDA433-1FD9-423B-A889-3FE98ED054B3}" type="sibTrans" cxnId="{758657B2-FA0E-49ED-A94E-C081A6471A80}">
      <dgm:prSet/>
      <dgm:spPr/>
      <dgm:t>
        <a:bodyPr/>
        <a:lstStyle/>
        <a:p>
          <a:endParaRPr lang="en-US"/>
        </a:p>
      </dgm:t>
    </dgm:pt>
    <dgm:pt modelId="{7D3FF436-2B52-4E3C-A5F5-F7D9FEF6E978}">
      <dgm:prSet/>
      <dgm:spPr/>
      <dgm:t>
        <a:bodyPr/>
        <a:lstStyle/>
        <a:p>
          <a:r>
            <a:rPr lang="hr-HR" dirty="0"/>
            <a:t>* rotorom poteče struja koja stvara magnetsko polje </a:t>
          </a:r>
          <a:endParaRPr lang="en-US" dirty="0"/>
        </a:p>
      </dgm:t>
    </dgm:pt>
    <dgm:pt modelId="{A60446EB-1BF5-4496-A9BA-E823CC778008}" type="parTrans" cxnId="{DCBE3698-EDED-44CB-98F8-E675E8926A0E}">
      <dgm:prSet/>
      <dgm:spPr/>
      <dgm:t>
        <a:bodyPr/>
        <a:lstStyle/>
        <a:p>
          <a:endParaRPr lang="en-US"/>
        </a:p>
      </dgm:t>
    </dgm:pt>
    <dgm:pt modelId="{4E993434-D499-444F-AFB3-C69C6CFE9F46}" type="sibTrans" cxnId="{DCBE3698-EDED-44CB-98F8-E675E8926A0E}">
      <dgm:prSet/>
      <dgm:spPr/>
      <dgm:t>
        <a:bodyPr/>
        <a:lstStyle/>
        <a:p>
          <a:endParaRPr lang="en-US"/>
        </a:p>
      </dgm:t>
    </dgm:pt>
    <dgm:pt modelId="{62A778F7-CF95-4215-98EA-BA068DA69867}">
      <dgm:prSet/>
      <dgm:spPr/>
      <dgm:t>
        <a:bodyPr/>
        <a:lstStyle/>
        <a:p>
          <a:r>
            <a:rPr lang="hr-HR"/>
            <a:t>* električna se energija pretvara u mehaničku energiju</a:t>
          </a:r>
          <a:endParaRPr lang="en-US"/>
        </a:p>
      </dgm:t>
    </dgm:pt>
    <dgm:pt modelId="{D63DDB3A-1454-4875-84E2-1D48888512B8}" type="parTrans" cxnId="{A246D37E-0ED9-4C16-9DAD-19DF3837C258}">
      <dgm:prSet/>
      <dgm:spPr/>
      <dgm:t>
        <a:bodyPr/>
        <a:lstStyle/>
        <a:p>
          <a:endParaRPr lang="en-US"/>
        </a:p>
      </dgm:t>
    </dgm:pt>
    <dgm:pt modelId="{1A5145FA-C809-4F51-BAAC-88ADA534C8C4}" type="sibTrans" cxnId="{A246D37E-0ED9-4C16-9DAD-19DF3837C258}">
      <dgm:prSet/>
      <dgm:spPr/>
      <dgm:t>
        <a:bodyPr/>
        <a:lstStyle/>
        <a:p>
          <a:endParaRPr lang="en-US"/>
        </a:p>
      </dgm:t>
    </dgm:pt>
    <dgm:pt modelId="{35BD5097-B242-4AF4-B2CB-7106C64D9599}" type="pres">
      <dgm:prSet presAssocID="{F8149B7D-0A7E-4073-9D2E-CF80FCBF90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hr-HR"/>
        </a:p>
      </dgm:t>
    </dgm:pt>
    <dgm:pt modelId="{DED22BF1-DE65-4336-9640-20F920A168BA}" type="pres">
      <dgm:prSet presAssocID="{F42DAC8A-5A46-4339-B5F3-27DBB424004B}" presName="hierRoot1" presStyleCnt="0"/>
      <dgm:spPr/>
    </dgm:pt>
    <dgm:pt modelId="{A35CF481-B965-40B4-8CD8-C92EE6D8AF8D}" type="pres">
      <dgm:prSet presAssocID="{F42DAC8A-5A46-4339-B5F3-27DBB424004B}" presName="composite" presStyleCnt="0"/>
      <dgm:spPr/>
    </dgm:pt>
    <dgm:pt modelId="{D899E8D0-E514-4DC4-B963-E18AADFC27AB}" type="pres">
      <dgm:prSet presAssocID="{F42DAC8A-5A46-4339-B5F3-27DBB424004B}" presName="background" presStyleLbl="node0" presStyleIdx="0" presStyleCnt="5"/>
      <dgm:spPr/>
    </dgm:pt>
    <dgm:pt modelId="{6EA777B4-9D7F-4B07-9D96-6AA1B4F7B278}" type="pres">
      <dgm:prSet presAssocID="{F42DAC8A-5A46-4339-B5F3-27DBB424004B}" presName="text" presStyleLbl="fgAcc0" presStyleIdx="0" presStyleCnt="5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E9DF3173-E496-4E63-8F31-A3EAEDF71CDB}" type="pres">
      <dgm:prSet presAssocID="{F42DAC8A-5A46-4339-B5F3-27DBB424004B}" presName="hierChild2" presStyleCnt="0"/>
      <dgm:spPr/>
    </dgm:pt>
    <dgm:pt modelId="{0D843CE9-75C0-4C80-B621-B76165A5459F}" type="pres">
      <dgm:prSet presAssocID="{3B0B65A8-7837-495A-8142-55C914335CA2}" presName="hierRoot1" presStyleCnt="0"/>
      <dgm:spPr/>
    </dgm:pt>
    <dgm:pt modelId="{6F65DE20-F146-450B-8E7F-33DBAD679CD2}" type="pres">
      <dgm:prSet presAssocID="{3B0B65A8-7837-495A-8142-55C914335CA2}" presName="composite" presStyleCnt="0"/>
      <dgm:spPr/>
    </dgm:pt>
    <dgm:pt modelId="{25DB5706-2C7F-46C5-868B-345C880B5E64}" type="pres">
      <dgm:prSet presAssocID="{3B0B65A8-7837-495A-8142-55C914335CA2}" presName="background" presStyleLbl="node0" presStyleIdx="1" presStyleCnt="5"/>
      <dgm:spPr/>
    </dgm:pt>
    <dgm:pt modelId="{7C73DC56-F0DC-4C3E-86FD-6362B11E510C}" type="pres">
      <dgm:prSet presAssocID="{3B0B65A8-7837-495A-8142-55C914335CA2}" presName="text" presStyleLbl="fgAcc0" presStyleIdx="1" presStyleCnt="5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D60DF1A8-B31E-489E-81AF-6718FBF39384}" type="pres">
      <dgm:prSet presAssocID="{3B0B65A8-7837-495A-8142-55C914335CA2}" presName="hierChild2" presStyleCnt="0"/>
      <dgm:spPr/>
    </dgm:pt>
    <dgm:pt modelId="{637C2A7E-8987-47BD-B53C-751138FE4CD9}" type="pres">
      <dgm:prSet presAssocID="{56766015-B4F3-4A77-9F90-9078C9DB604C}" presName="hierRoot1" presStyleCnt="0"/>
      <dgm:spPr/>
    </dgm:pt>
    <dgm:pt modelId="{AD5E572D-F535-4A6B-B2F8-24D07972D9A5}" type="pres">
      <dgm:prSet presAssocID="{56766015-B4F3-4A77-9F90-9078C9DB604C}" presName="composite" presStyleCnt="0"/>
      <dgm:spPr/>
    </dgm:pt>
    <dgm:pt modelId="{5EB8A56E-45A4-4603-B3E9-DF89520B71B8}" type="pres">
      <dgm:prSet presAssocID="{56766015-B4F3-4A77-9F90-9078C9DB604C}" presName="background" presStyleLbl="node0" presStyleIdx="2" presStyleCnt="5"/>
      <dgm:spPr/>
    </dgm:pt>
    <dgm:pt modelId="{CBD36D8E-12B0-4801-9319-13E7FCB5B13A}" type="pres">
      <dgm:prSet presAssocID="{56766015-B4F3-4A77-9F90-9078C9DB604C}" presName="text" presStyleLbl="fgAcc0" presStyleIdx="2" presStyleCnt="5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90F3D4B5-F44B-44B0-AA5D-91282C489937}" type="pres">
      <dgm:prSet presAssocID="{56766015-B4F3-4A77-9F90-9078C9DB604C}" presName="hierChild2" presStyleCnt="0"/>
      <dgm:spPr/>
    </dgm:pt>
    <dgm:pt modelId="{B0C7B400-ED94-4582-9753-B15DE28EAD5B}" type="pres">
      <dgm:prSet presAssocID="{7D3FF436-2B52-4E3C-A5F5-F7D9FEF6E978}" presName="hierRoot1" presStyleCnt="0"/>
      <dgm:spPr/>
    </dgm:pt>
    <dgm:pt modelId="{0A4730FB-C42F-4AA7-B8D1-A07E0AE11B2B}" type="pres">
      <dgm:prSet presAssocID="{7D3FF436-2B52-4E3C-A5F5-F7D9FEF6E978}" presName="composite" presStyleCnt="0"/>
      <dgm:spPr/>
    </dgm:pt>
    <dgm:pt modelId="{714E8164-7210-493F-AAF1-33AD728B20D0}" type="pres">
      <dgm:prSet presAssocID="{7D3FF436-2B52-4E3C-A5F5-F7D9FEF6E978}" presName="background" presStyleLbl="node0" presStyleIdx="3" presStyleCnt="5"/>
      <dgm:spPr/>
    </dgm:pt>
    <dgm:pt modelId="{A9964542-569E-4D60-9BD5-3B4C2DA90C92}" type="pres">
      <dgm:prSet presAssocID="{7D3FF436-2B52-4E3C-A5F5-F7D9FEF6E978}" presName="text" presStyleLbl="fgAcc0" presStyleIdx="3" presStyleCnt="5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10069103-8A2E-46CC-B98C-1F9A82896CF0}" type="pres">
      <dgm:prSet presAssocID="{7D3FF436-2B52-4E3C-A5F5-F7D9FEF6E978}" presName="hierChild2" presStyleCnt="0"/>
      <dgm:spPr/>
    </dgm:pt>
    <dgm:pt modelId="{12E4A514-2BD5-4FEA-87FE-8F197B0D484D}" type="pres">
      <dgm:prSet presAssocID="{62A778F7-CF95-4215-98EA-BA068DA69867}" presName="hierRoot1" presStyleCnt="0"/>
      <dgm:spPr/>
    </dgm:pt>
    <dgm:pt modelId="{8E46FDEC-AB48-44CF-BCD2-1E995F71C6AD}" type="pres">
      <dgm:prSet presAssocID="{62A778F7-CF95-4215-98EA-BA068DA69867}" presName="composite" presStyleCnt="0"/>
      <dgm:spPr/>
    </dgm:pt>
    <dgm:pt modelId="{F5CC3273-397B-48AA-84BF-1BA2D7462ED0}" type="pres">
      <dgm:prSet presAssocID="{62A778F7-CF95-4215-98EA-BA068DA69867}" presName="background" presStyleLbl="node0" presStyleIdx="4" presStyleCnt="5"/>
      <dgm:spPr/>
    </dgm:pt>
    <dgm:pt modelId="{878326B3-0123-4A81-AD22-71CD82B9E86A}" type="pres">
      <dgm:prSet presAssocID="{62A778F7-CF95-4215-98EA-BA068DA69867}" presName="text" presStyleLbl="fgAcc0" presStyleIdx="4" presStyleCnt="5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0E0595C9-029C-473A-B75C-A727E1FD7E80}" type="pres">
      <dgm:prSet presAssocID="{62A778F7-CF95-4215-98EA-BA068DA69867}" presName="hierChild2" presStyleCnt="0"/>
      <dgm:spPr/>
    </dgm:pt>
  </dgm:ptLst>
  <dgm:cxnLst>
    <dgm:cxn modelId="{C86DB60E-6599-4B17-A4C8-45685405FBCC}" srcId="{F8149B7D-0A7E-4073-9D2E-CF80FCBF90A2}" destId="{3B0B65A8-7837-495A-8142-55C914335CA2}" srcOrd="1" destOrd="0" parTransId="{0605482A-0D40-4ADC-8CFD-72D4454A5685}" sibTransId="{6008803D-0D64-4132-ADDB-7747701461EA}"/>
    <dgm:cxn modelId="{43560B6A-3F2B-40B1-BE81-2B3353ABF399}" type="presOf" srcId="{56766015-B4F3-4A77-9F90-9078C9DB604C}" destId="{CBD36D8E-12B0-4801-9319-13E7FCB5B13A}" srcOrd="0" destOrd="0" presId="urn:microsoft.com/office/officeart/2005/8/layout/hierarchy1"/>
    <dgm:cxn modelId="{2D39F233-3167-43C1-B130-DB58EE11EF74}" type="presOf" srcId="{7D3FF436-2B52-4E3C-A5F5-F7D9FEF6E978}" destId="{A9964542-569E-4D60-9BD5-3B4C2DA90C92}" srcOrd="0" destOrd="0" presId="urn:microsoft.com/office/officeart/2005/8/layout/hierarchy1"/>
    <dgm:cxn modelId="{DCBE3698-EDED-44CB-98F8-E675E8926A0E}" srcId="{F8149B7D-0A7E-4073-9D2E-CF80FCBF90A2}" destId="{7D3FF436-2B52-4E3C-A5F5-F7D9FEF6E978}" srcOrd="3" destOrd="0" parTransId="{A60446EB-1BF5-4496-A9BA-E823CC778008}" sibTransId="{4E993434-D499-444F-AFB3-C69C6CFE9F46}"/>
    <dgm:cxn modelId="{758657B2-FA0E-49ED-A94E-C081A6471A80}" srcId="{F8149B7D-0A7E-4073-9D2E-CF80FCBF90A2}" destId="{56766015-B4F3-4A77-9F90-9078C9DB604C}" srcOrd="2" destOrd="0" parTransId="{3D7811A9-B813-4EE7-AA83-45679D9CEB37}" sibTransId="{8FDDA433-1FD9-423B-A889-3FE98ED054B3}"/>
    <dgm:cxn modelId="{ADFD8E3B-F802-4AAD-BFFE-C769C835FBF1}" type="presOf" srcId="{F8149B7D-0A7E-4073-9D2E-CF80FCBF90A2}" destId="{35BD5097-B242-4AF4-B2CB-7106C64D9599}" srcOrd="0" destOrd="0" presId="urn:microsoft.com/office/officeart/2005/8/layout/hierarchy1"/>
    <dgm:cxn modelId="{A246D37E-0ED9-4C16-9DAD-19DF3837C258}" srcId="{F8149B7D-0A7E-4073-9D2E-CF80FCBF90A2}" destId="{62A778F7-CF95-4215-98EA-BA068DA69867}" srcOrd="4" destOrd="0" parTransId="{D63DDB3A-1454-4875-84E2-1D48888512B8}" sibTransId="{1A5145FA-C809-4F51-BAAC-88ADA534C8C4}"/>
    <dgm:cxn modelId="{0594A358-085B-463F-A791-BA2718460FA2}" type="presOf" srcId="{62A778F7-CF95-4215-98EA-BA068DA69867}" destId="{878326B3-0123-4A81-AD22-71CD82B9E86A}" srcOrd="0" destOrd="0" presId="urn:microsoft.com/office/officeart/2005/8/layout/hierarchy1"/>
    <dgm:cxn modelId="{4400108C-78A9-4E92-8ADD-599F32FB85D6}" type="presOf" srcId="{3B0B65A8-7837-495A-8142-55C914335CA2}" destId="{7C73DC56-F0DC-4C3E-86FD-6362B11E510C}" srcOrd="0" destOrd="0" presId="urn:microsoft.com/office/officeart/2005/8/layout/hierarchy1"/>
    <dgm:cxn modelId="{388E7811-3A21-4FF6-86E2-A38390435FB2}" srcId="{F8149B7D-0A7E-4073-9D2E-CF80FCBF90A2}" destId="{F42DAC8A-5A46-4339-B5F3-27DBB424004B}" srcOrd="0" destOrd="0" parTransId="{84F217FD-2CAD-4BDF-A357-6E8A7943C750}" sibTransId="{5D5A6852-D857-4066-BC82-B93815C6D2F3}"/>
    <dgm:cxn modelId="{F6478C62-4D3C-458B-A820-374756E051CC}" type="presOf" srcId="{F42DAC8A-5A46-4339-B5F3-27DBB424004B}" destId="{6EA777B4-9D7F-4B07-9D96-6AA1B4F7B278}" srcOrd="0" destOrd="0" presId="urn:microsoft.com/office/officeart/2005/8/layout/hierarchy1"/>
    <dgm:cxn modelId="{C9FE940B-65D5-4154-8131-0674A938D8EE}" type="presParOf" srcId="{35BD5097-B242-4AF4-B2CB-7106C64D9599}" destId="{DED22BF1-DE65-4336-9640-20F920A168BA}" srcOrd="0" destOrd="0" presId="urn:microsoft.com/office/officeart/2005/8/layout/hierarchy1"/>
    <dgm:cxn modelId="{B6B6644C-CEB4-446F-9F16-49D5E7A1FA58}" type="presParOf" srcId="{DED22BF1-DE65-4336-9640-20F920A168BA}" destId="{A35CF481-B965-40B4-8CD8-C92EE6D8AF8D}" srcOrd="0" destOrd="0" presId="urn:microsoft.com/office/officeart/2005/8/layout/hierarchy1"/>
    <dgm:cxn modelId="{4AC453D3-54D1-4669-839E-D70CBE8AE7C5}" type="presParOf" srcId="{A35CF481-B965-40B4-8CD8-C92EE6D8AF8D}" destId="{D899E8D0-E514-4DC4-B963-E18AADFC27AB}" srcOrd="0" destOrd="0" presId="urn:microsoft.com/office/officeart/2005/8/layout/hierarchy1"/>
    <dgm:cxn modelId="{08BEB7D2-DA5B-4F3C-BBDF-D5B34DECC7D5}" type="presParOf" srcId="{A35CF481-B965-40B4-8CD8-C92EE6D8AF8D}" destId="{6EA777B4-9D7F-4B07-9D96-6AA1B4F7B278}" srcOrd="1" destOrd="0" presId="urn:microsoft.com/office/officeart/2005/8/layout/hierarchy1"/>
    <dgm:cxn modelId="{B5F87E87-7E3D-4DB2-926B-BD0851CD2C5B}" type="presParOf" srcId="{DED22BF1-DE65-4336-9640-20F920A168BA}" destId="{E9DF3173-E496-4E63-8F31-A3EAEDF71CDB}" srcOrd="1" destOrd="0" presId="urn:microsoft.com/office/officeart/2005/8/layout/hierarchy1"/>
    <dgm:cxn modelId="{CF7617FB-AD22-43F7-9538-9A24D69A6BCC}" type="presParOf" srcId="{35BD5097-B242-4AF4-B2CB-7106C64D9599}" destId="{0D843CE9-75C0-4C80-B621-B76165A5459F}" srcOrd="1" destOrd="0" presId="urn:microsoft.com/office/officeart/2005/8/layout/hierarchy1"/>
    <dgm:cxn modelId="{0D9B2EE3-BEC6-42BD-A780-773CEE9C0D6E}" type="presParOf" srcId="{0D843CE9-75C0-4C80-B621-B76165A5459F}" destId="{6F65DE20-F146-450B-8E7F-33DBAD679CD2}" srcOrd="0" destOrd="0" presId="urn:microsoft.com/office/officeart/2005/8/layout/hierarchy1"/>
    <dgm:cxn modelId="{F794F047-6FE5-4CCF-9233-98C53D8A1E47}" type="presParOf" srcId="{6F65DE20-F146-450B-8E7F-33DBAD679CD2}" destId="{25DB5706-2C7F-46C5-868B-345C880B5E64}" srcOrd="0" destOrd="0" presId="urn:microsoft.com/office/officeart/2005/8/layout/hierarchy1"/>
    <dgm:cxn modelId="{D2FE6E4A-8B3F-40A4-A3E9-406C841A28BF}" type="presParOf" srcId="{6F65DE20-F146-450B-8E7F-33DBAD679CD2}" destId="{7C73DC56-F0DC-4C3E-86FD-6362B11E510C}" srcOrd="1" destOrd="0" presId="urn:microsoft.com/office/officeart/2005/8/layout/hierarchy1"/>
    <dgm:cxn modelId="{551B5B4D-E247-455C-A920-1A809AA68D80}" type="presParOf" srcId="{0D843CE9-75C0-4C80-B621-B76165A5459F}" destId="{D60DF1A8-B31E-489E-81AF-6718FBF39384}" srcOrd="1" destOrd="0" presId="urn:microsoft.com/office/officeart/2005/8/layout/hierarchy1"/>
    <dgm:cxn modelId="{3EC86E9C-E825-4C63-B2EE-FF5B7088627C}" type="presParOf" srcId="{35BD5097-B242-4AF4-B2CB-7106C64D9599}" destId="{637C2A7E-8987-47BD-B53C-751138FE4CD9}" srcOrd="2" destOrd="0" presId="urn:microsoft.com/office/officeart/2005/8/layout/hierarchy1"/>
    <dgm:cxn modelId="{D1D3635B-8A13-4E49-8DF5-9A8ADBF5A7CC}" type="presParOf" srcId="{637C2A7E-8987-47BD-B53C-751138FE4CD9}" destId="{AD5E572D-F535-4A6B-B2F8-24D07972D9A5}" srcOrd="0" destOrd="0" presId="urn:microsoft.com/office/officeart/2005/8/layout/hierarchy1"/>
    <dgm:cxn modelId="{28123ADC-3BBB-43EF-B752-35C54C423C22}" type="presParOf" srcId="{AD5E572D-F535-4A6B-B2F8-24D07972D9A5}" destId="{5EB8A56E-45A4-4603-B3E9-DF89520B71B8}" srcOrd="0" destOrd="0" presId="urn:microsoft.com/office/officeart/2005/8/layout/hierarchy1"/>
    <dgm:cxn modelId="{4309A338-9EB5-4640-A3F3-73927E4A88C4}" type="presParOf" srcId="{AD5E572D-F535-4A6B-B2F8-24D07972D9A5}" destId="{CBD36D8E-12B0-4801-9319-13E7FCB5B13A}" srcOrd="1" destOrd="0" presId="urn:microsoft.com/office/officeart/2005/8/layout/hierarchy1"/>
    <dgm:cxn modelId="{81853DB6-B05D-444E-A9FA-3385768F5522}" type="presParOf" srcId="{637C2A7E-8987-47BD-B53C-751138FE4CD9}" destId="{90F3D4B5-F44B-44B0-AA5D-91282C489937}" srcOrd="1" destOrd="0" presId="urn:microsoft.com/office/officeart/2005/8/layout/hierarchy1"/>
    <dgm:cxn modelId="{B8752123-3C87-4813-9902-5C4ADDC0E304}" type="presParOf" srcId="{35BD5097-B242-4AF4-B2CB-7106C64D9599}" destId="{B0C7B400-ED94-4582-9753-B15DE28EAD5B}" srcOrd="3" destOrd="0" presId="urn:microsoft.com/office/officeart/2005/8/layout/hierarchy1"/>
    <dgm:cxn modelId="{EC9C7BBE-51A3-4FCE-BF37-2FAF312301EC}" type="presParOf" srcId="{B0C7B400-ED94-4582-9753-B15DE28EAD5B}" destId="{0A4730FB-C42F-4AA7-B8D1-A07E0AE11B2B}" srcOrd="0" destOrd="0" presId="urn:microsoft.com/office/officeart/2005/8/layout/hierarchy1"/>
    <dgm:cxn modelId="{CF222682-F00A-4500-99F8-19D38CFAFE00}" type="presParOf" srcId="{0A4730FB-C42F-4AA7-B8D1-A07E0AE11B2B}" destId="{714E8164-7210-493F-AAF1-33AD728B20D0}" srcOrd="0" destOrd="0" presId="urn:microsoft.com/office/officeart/2005/8/layout/hierarchy1"/>
    <dgm:cxn modelId="{04580373-51B0-4146-B3CA-FE550FCC1D70}" type="presParOf" srcId="{0A4730FB-C42F-4AA7-B8D1-A07E0AE11B2B}" destId="{A9964542-569E-4D60-9BD5-3B4C2DA90C92}" srcOrd="1" destOrd="0" presId="urn:microsoft.com/office/officeart/2005/8/layout/hierarchy1"/>
    <dgm:cxn modelId="{8A52EC24-E894-43FD-814A-22CCBD9EA04B}" type="presParOf" srcId="{B0C7B400-ED94-4582-9753-B15DE28EAD5B}" destId="{10069103-8A2E-46CC-B98C-1F9A82896CF0}" srcOrd="1" destOrd="0" presId="urn:microsoft.com/office/officeart/2005/8/layout/hierarchy1"/>
    <dgm:cxn modelId="{7ECB5B4A-4E48-4DCA-B7C3-27ABE98E06EB}" type="presParOf" srcId="{35BD5097-B242-4AF4-B2CB-7106C64D9599}" destId="{12E4A514-2BD5-4FEA-87FE-8F197B0D484D}" srcOrd="4" destOrd="0" presId="urn:microsoft.com/office/officeart/2005/8/layout/hierarchy1"/>
    <dgm:cxn modelId="{FCF5FD0D-621A-43AA-ACD7-A7DEC2E02C45}" type="presParOf" srcId="{12E4A514-2BD5-4FEA-87FE-8F197B0D484D}" destId="{8E46FDEC-AB48-44CF-BCD2-1E995F71C6AD}" srcOrd="0" destOrd="0" presId="urn:microsoft.com/office/officeart/2005/8/layout/hierarchy1"/>
    <dgm:cxn modelId="{7637D6DB-0826-40D8-A85C-5EC44E7AFAD1}" type="presParOf" srcId="{8E46FDEC-AB48-44CF-BCD2-1E995F71C6AD}" destId="{F5CC3273-397B-48AA-84BF-1BA2D7462ED0}" srcOrd="0" destOrd="0" presId="urn:microsoft.com/office/officeart/2005/8/layout/hierarchy1"/>
    <dgm:cxn modelId="{D2A09C9C-3A9A-4524-92BF-18E08890CBC8}" type="presParOf" srcId="{8E46FDEC-AB48-44CF-BCD2-1E995F71C6AD}" destId="{878326B3-0123-4A81-AD22-71CD82B9E86A}" srcOrd="1" destOrd="0" presId="urn:microsoft.com/office/officeart/2005/8/layout/hierarchy1"/>
    <dgm:cxn modelId="{A9CDF9A4-90A7-4C97-BF4A-AA258BAA80F3}" type="presParOf" srcId="{12E4A514-2BD5-4FEA-87FE-8F197B0D484D}" destId="{0E0595C9-029C-473A-B75C-A727E1FD7E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9E8D0-E514-4DC4-B963-E18AADFC27AB}">
      <dsp:nvSpPr>
        <dsp:cNvPr id="0" name=""/>
        <dsp:cNvSpPr/>
      </dsp:nvSpPr>
      <dsp:spPr>
        <a:xfrm>
          <a:off x="3961" y="958702"/>
          <a:ext cx="1930285" cy="1225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A777B4-9D7F-4B07-9D96-6AA1B4F7B278}">
      <dsp:nvSpPr>
        <dsp:cNvPr id="0" name=""/>
        <dsp:cNvSpPr/>
      </dsp:nvSpPr>
      <dsp:spPr>
        <a:xfrm>
          <a:off x="218437" y="1162454"/>
          <a:ext cx="1930285" cy="122573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/>
            <a:t>* električna struja dovodi se na stator </a:t>
          </a:r>
          <a:endParaRPr lang="en-US" sz="1800" kern="1200" dirty="0"/>
        </a:p>
      </dsp:txBody>
      <dsp:txXfrm>
        <a:off x="254337" y="1198354"/>
        <a:ext cx="1858485" cy="1153931"/>
      </dsp:txXfrm>
    </dsp:sp>
    <dsp:sp modelId="{25DB5706-2C7F-46C5-868B-345C880B5E64}">
      <dsp:nvSpPr>
        <dsp:cNvPr id="0" name=""/>
        <dsp:cNvSpPr/>
      </dsp:nvSpPr>
      <dsp:spPr>
        <a:xfrm>
          <a:off x="2363199" y="958702"/>
          <a:ext cx="1930285" cy="1225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73DC56-F0DC-4C3E-86FD-6362B11E510C}">
      <dsp:nvSpPr>
        <dsp:cNvPr id="0" name=""/>
        <dsp:cNvSpPr/>
      </dsp:nvSpPr>
      <dsp:spPr>
        <a:xfrm>
          <a:off x="2577675" y="1162454"/>
          <a:ext cx="1930285" cy="122573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/>
            <a:t>* uzrokuje stvaranje okretnog magnetskog polja</a:t>
          </a:r>
          <a:endParaRPr lang="en-US" sz="1800" kern="1200"/>
        </a:p>
      </dsp:txBody>
      <dsp:txXfrm>
        <a:off x="2613575" y="1198354"/>
        <a:ext cx="1858485" cy="1153931"/>
      </dsp:txXfrm>
    </dsp:sp>
    <dsp:sp modelId="{5EB8A56E-45A4-4603-B3E9-DF89520B71B8}">
      <dsp:nvSpPr>
        <dsp:cNvPr id="0" name=""/>
        <dsp:cNvSpPr/>
      </dsp:nvSpPr>
      <dsp:spPr>
        <a:xfrm>
          <a:off x="4722437" y="958702"/>
          <a:ext cx="1930285" cy="1225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36D8E-12B0-4801-9319-13E7FCB5B13A}">
      <dsp:nvSpPr>
        <dsp:cNvPr id="0" name=""/>
        <dsp:cNvSpPr/>
      </dsp:nvSpPr>
      <dsp:spPr>
        <a:xfrm>
          <a:off x="4936914" y="1162454"/>
          <a:ext cx="1930285" cy="122573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/>
            <a:t>* stvara se elektromagnetska indukcija </a:t>
          </a:r>
          <a:endParaRPr lang="en-US" sz="1800" kern="1200"/>
        </a:p>
      </dsp:txBody>
      <dsp:txXfrm>
        <a:off x="4972814" y="1198354"/>
        <a:ext cx="1858485" cy="1153931"/>
      </dsp:txXfrm>
    </dsp:sp>
    <dsp:sp modelId="{714E8164-7210-493F-AAF1-33AD728B20D0}">
      <dsp:nvSpPr>
        <dsp:cNvPr id="0" name=""/>
        <dsp:cNvSpPr/>
      </dsp:nvSpPr>
      <dsp:spPr>
        <a:xfrm>
          <a:off x="7081676" y="958702"/>
          <a:ext cx="1930285" cy="1225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64542-569E-4D60-9BD5-3B4C2DA90C92}">
      <dsp:nvSpPr>
        <dsp:cNvPr id="0" name=""/>
        <dsp:cNvSpPr/>
      </dsp:nvSpPr>
      <dsp:spPr>
        <a:xfrm>
          <a:off x="7296152" y="1162454"/>
          <a:ext cx="1930285" cy="122573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/>
            <a:t>* rotorom poteče struja koja stvara magnetsko polje </a:t>
          </a:r>
          <a:endParaRPr lang="en-US" sz="1800" kern="1200" dirty="0"/>
        </a:p>
      </dsp:txBody>
      <dsp:txXfrm>
        <a:off x="7332052" y="1198354"/>
        <a:ext cx="1858485" cy="1153931"/>
      </dsp:txXfrm>
    </dsp:sp>
    <dsp:sp modelId="{F5CC3273-397B-48AA-84BF-1BA2D7462ED0}">
      <dsp:nvSpPr>
        <dsp:cNvPr id="0" name=""/>
        <dsp:cNvSpPr/>
      </dsp:nvSpPr>
      <dsp:spPr>
        <a:xfrm>
          <a:off x="9440914" y="958702"/>
          <a:ext cx="1930285" cy="12257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326B3-0123-4A81-AD22-71CD82B9E86A}">
      <dsp:nvSpPr>
        <dsp:cNvPr id="0" name=""/>
        <dsp:cNvSpPr/>
      </dsp:nvSpPr>
      <dsp:spPr>
        <a:xfrm>
          <a:off x="9655390" y="1162454"/>
          <a:ext cx="1930285" cy="122573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/>
            <a:t>* električna se energija pretvara u mehaničku energiju</a:t>
          </a:r>
          <a:endParaRPr lang="en-US" sz="1800" kern="1200"/>
        </a:p>
      </dsp:txBody>
      <dsp:txXfrm>
        <a:off x="9691290" y="1198354"/>
        <a:ext cx="1858485" cy="1153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20.1.2023.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igo-ve.hr/hr/novosti/dizalice-topline-hitachi-yutaki-elektrifikacija-grijanja/?utm_source=google&amp;utm_medium=cpc&amp;utm_campaign=dizalica-topline&amp;gclid=Cj0KCQiA8aOeBhCWARIsANRFrQHVNrPN9pHggfJFJ9GRy0KRTva3aDAhpv_ksTkXnQgE6A7VdoUYH_AaApMSEALw_wcB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r.wikipedia.org/wiki/Elektri%C4%8Dna_%C5%BEarulj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r.wikipedia.org/wiki/Elektri%C4%8Dni_napon" TargetMode="External"/><Relationship Id="rId2" Type="http://schemas.openxmlformats.org/officeDocument/2006/relationships/hyperlink" Target="https://www.youtube.com/watch?v=hdVyXh6kuag&amp;ab_channel=i-nastava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hr.wikipedia.org/wiki/Snaga_struje_i_elektri%C4%8Dna_energij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emf"/><Relationship Id="rId7" Type="http://schemas.openxmlformats.org/officeDocument/2006/relationships/diagramLayout" Target="../diagrams/layout1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8.emf"/><Relationship Id="rId10" Type="http://schemas.microsoft.com/office/2007/relationships/diagramDrawing" Target="../diagrams/drawing1.xml"/><Relationship Id="rId4" Type="http://schemas.openxmlformats.org/officeDocument/2006/relationships/image" Target="../media/image7.emf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zaweb.com/Extra-3D_scenes-How_does_it_work_Vacuum_cleaner-365623" TargetMode="External"/><Relationship Id="rId2" Type="http://schemas.openxmlformats.org/officeDocument/2006/relationships/hyperlink" Target="https://www.youtube.com/watch?v=C1mjRh6STvg&amp;ab_channel=%C5%A0kolaza%C5%BEivo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service.techexpertolux.com/hr/tehnika/kak-rabotaet-pyilesos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torij.e-skole.hr/share/proxy/alfresco-noauth/edutorij/api/proxy-guest/dd07b74e-e624-41d1-ae89-e904e72b97a5/html/1023_Elektricni_otpor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837" y="270199"/>
            <a:ext cx="2895600" cy="4152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272" y="0"/>
            <a:ext cx="2045808" cy="27398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FB9C0D-3E2F-4213-9656-35A6757C6CF4}"/>
              </a:ext>
            </a:extLst>
          </p:cNvPr>
          <p:cNvSpPr txBox="1"/>
          <p:nvPr/>
        </p:nvSpPr>
        <p:spPr>
          <a:xfrm>
            <a:off x="6221761" y="2845933"/>
            <a:ext cx="5632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hlinkClick r:id="rId4"/>
              </a:rPr>
              <a:t>Otkrij kako funkcionira </a:t>
            </a:r>
            <a:r>
              <a:rPr lang="hr-HR" sz="2800" dirty="0" smtClean="0">
                <a:hlinkClick r:id="rId4"/>
              </a:rPr>
              <a:t>dizalica topline</a:t>
            </a:r>
            <a:endParaRPr lang="hr-HR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807475" y="3705999"/>
            <a:ext cx="1819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Pogledaj kratko tekst i video na stranici</a:t>
            </a:r>
            <a:endParaRPr lang="hr-HR" dirty="0"/>
          </a:p>
        </p:txBody>
      </p:sp>
      <p:sp>
        <p:nvSpPr>
          <p:cNvPr id="6" name="Rectangle 5"/>
          <p:cNvSpPr/>
          <p:nvPr/>
        </p:nvSpPr>
        <p:spPr>
          <a:xfrm>
            <a:off x="3483428" y="4773361"/>
            <a:ext cx="69755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>
                <a:solidFill>
                  <a:srgbClr val="6E7070"/>
                </a:solidFill>
                <a:latin typeface="Open Sans"/>
              </a:rPr>
              <a:t>Jednostavno </a:t>
            </a:r>
            <a:r>
              <a:rPr lang="hr-HR" dirty="0">
                <a:solidFill>
                  <a:srgbClr val="6E7070"/>
                </a:solidFill>
                <a:latin typeface="Open Sans"/>
              </a:rPr>
              <a:t>rečeno, </a:t>
            </a:r>
            <a:r>
              <a:rPr lang="hr-HR" b="1" dirty="0" smtClean="0">
                <a:solidFill>
                  <a:srgbClr val="FF0000"/>
                </a:solidFill>
                <a:latin typeface="Open Sans"/>
              </a:rPr>
              <a:t>dizalica </a:t>
            </a:r>
            <a:r>
              <a:rPr lang="hr-HR" b="1" dirty="0">
                <a:solidFill>
                  <a:srgbClr val="FF0000"/>
                </a:solidFill>
                <a:latin typeface="Open Sans"/>
              </a:rPr>
              <a:t>topline </a:t>
            </a:r>
            <a:r>
              <a:rPr lang="hr-HR" dirty="0">
                <a:solidFill>
                  <a:srgbClr val="6E7070"/>
                </a:solidFill>
                <a:latin typeface="Open Sans"/>
              </a:rPr>
              <a:t>koristi dostupnu toplinu iz zemlje ili zraka za proizvodnju energije potrebnu za </a:t>
            </a:r>
            <a:r>
              <a:rPr lang="hr-HR" sz="2000" b="1" dirty="0">
                <a:solidFill>
                  <a:srgbClr val="C00000"/>
                </a:solidFill>
                <a:latin typeface="Open Sans"/>
              </a:rPr>
              <a:t>grijanje, </a:t>
            </a:r>
            <a:r>
              <a:rPr lang="hr-HR" dirty="0">
                <a:solidFill>
                  <a:srgbClr val="6E7070"/>
                </a:solidFill>
                <a:latin typeface="Open Sans"/>
              </a:rPr>
              <a:t>hlađenje i </a:t>
            </a:r>
            <a:r>
              <a:rPr lang="hr-HR" b="1" dirty="0">
                <a:solidFill>
                  <a:srgbClr val="FF0000"/>
                </a:solidFill>
                <a:latin typeface="Open Sans"/>
              </a:rPr>
              <a:t>potrošnu toplu vodu. </a:t>
            </a:r>
            <a:r>
              <a:rPr lang="hr-HR" dirty="0">
                <a:solidFill>
                  <a:srgbClr val="6E7070"/>
                </a:solidFill>
                <a:latin typeface="Open Sans"/>
              </a:rPr>
              <a:t>To je svestrana tehnologija koja se može koristiti u svim vrstama zgrada, poput domova i poduzeća.</a:t>
            </a:r>
          </a:p>
          <a:p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795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EBC53E-EEC4-4E70-BA94-0DAF30E32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06" y="-101605"/>
            <a:ext cx="11849951" cy="6665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 rot="334621">
            <a:off x="8849708" y="1338111"/>
            <a:ext cx="2535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hlinkClick r:id="rId3"/>
              </a:rPr>
              <a:t>Saznaj više- klikni</a:t>
            </a:r>
            <a:endParaRPr lang="hr-HR" dirty="0"/>
          </a:p>
        </p:txBody>
      </p:sp>
      <p:sp>
        <p:nvSpPr>
          <p:cNvPr id="2" name="TextBox 1"/>
          <p:cNvSpPr txBox="1"/>
          <p:nvPr/>
        </p:nvSpPr>
        <p:spPr>
          <a:xfrm>
            <a:off x="7585166" y="2299063"/>
            <a:ext cx="323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Pogledari na Internetu i u knjizi</a:t>
            </a:r>
            <a:endParaRPr lang="hr-HR" dirty="0"/>
          </a:p>
        </p:txBody>
      </p:sp>
      <p:sp>
        <p:nvSpPr>
          <p:cNvPr id="5" name="Rectangle 4"/>
          <p:cNvSpPr/>
          <p:nvPr/>
        </p:nvSpPr>
        <p:spPr>
          <a:xfrm rot="2690843">
            <a:off x="10390922" y="1085877"/>
            <a:ext cx="1726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</a:t>
            </a:r>
            <a:r>
              <a:rPr lang="hr-HR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itno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3634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41976" y="803978"/>
            <a:ext cx="6183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hlinkClick r:id="rId2"/>
              </a:rPr>
              <a:t>Klikni na link</a:t>
            </a:r>
            <a:r>
              <a:rPr lang="hr-HR" dirty="0" smtClean="0"/>
              <a:t>  NAJBITNIJE  ZAPIŠI</a:t>
            </a:r>
            <a:endParaRPr lang="hr-HR" dirty="0"/>
          </a:p>
        </p:txBody>
      </p:sp>
      <p:sp>
        <p:nvSpPr>
          <p:cNvPr id="6" name="TextBox 5"/>
          <p:cNvSpPr txBox="1"/>
          <p:nvPr/>
        </p:nvSpPr>
        <p:spPr>
          <a:xfrm>
            <a:off x="1838131" y="737118"/>
            <a:ext cx="4430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b="1" dirty="0" smtClean="0">
                <a:solidFill>
                  <a:schemeClr val="accent2">
                    <a:lumMod val="75000"/>
                  </a:schemeClr>
                </a:solidFill>
              </a:rPr>
              <a:t>ELEKTRIČNI UREĐAJI U UPOTREBI</a:t>
            </a:r>
            <a:endParaRPr lang="hr-HR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6710" y="1782147"/>
            <a:ext cx="334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Koristite knjigu i radne materijale u današnjem radu</a:t>
            </a:r>
            <a:endParaRPr lang="hr-HR" dirty="0"/>
          </a:p>
        </p:txBody>
      </p:sp>
      <p:sp>
        <p:nvSpPr>
          <p:cNvPr id="9" name="Rectangle 8"/>
          <p:cNvSpPr/>
          <p:nvPr/>
        </p:nvSpPr>
        <p:spPr>
          <a:xfrm>
            <a:off x="7742464" y="3136746"/>
            <a:ext cx="34056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solidFill>
                  <a:srgbClr val="202122"/>
                </a:solidFill>
                <a:latin typeface="Arial" panose="020B0604020202020204" pitchFamily="34" charset="0"/>
              </a:rPr>
              <a:t>Žarulje sa žarnom niti izrađivale su se u brojnim izvedbama i oblicima, s radnim </a:t>
            </a:r>
            <a:r>
              <a:rPr lang="hr-HR" dirty="0">
                <a:solidFill>
                  <a:srgbClr val="3366CC"/>
                </a:solidFill>
                <a:latin typeface="Arial" panose="020B0604020202020204" pitchFamily="34" charset="0"/>
                <a:hlinkClick r:id="rId3" tooltip="Električni napon"/>
              </a:rPr>
              <a:t>naponima</a:t>
            </a:r>
            <a:r>
              <a:rPr lang="hr-HR" dirty="0">
                <a:solidFill>
                  <a:srgbClr val="202122"/>
                </a:solidFill>
                <a:latin typeface="Arial" panose="020B0604020202020204" pitchFamily="34" charset="0"/>
              </a:rPr>
              <a:t> od 1,5 do 220 V, od svega nekoliko vata do tisuću i više vata nazivne </a:t>
            </a:r>
            <a:r>
              <a:rPr lang="hr-HR" dirty="0">
                <a:solidFill>
                  <a:srgbClr val="3366CC"/>
                </a:solidFill>
                <a:latin typeface="Arial" panose="020B0604020202020204" pitchFamily="34" charset="0"/>
                <a:hlinkClick r:id="rId4" tooltip="Snaga struje i električna energija"/>
              </a:rPr>
              <a:t>snage</a:t>
            </a:r>
            <a:endParaRPr lang="hr-HR" dirty="0"/>
          </a:p>
        </p:txBody>
      </p:sp>
      <p:sp>
        <p:nvSpPr>
          <p:cNvPr id="10" name="TextBox 9"/>
          <p:cNvSpPr txBox="1"/>
          <p:nvPr/>
        </p:nvSpPr>
        <p:spPr>
          <a:xfrm>
            <a:off x="2360644" y="4152408"/>
            <a:ext cx="374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Prednosti i mane</a:t>
            </a:r>
            <a:endParaRPr lang="hr-HR" dirty="0"/>
          </a:p>
        </p:txBody>
      </p:sp>
      <p:sp>
        <p:nvSpPr>
          <p:cNvPr id="11" name="TextBox 10"/>
          <p:cNvSpPr txBox="1"/>
          <p:nvPr/>
        </p:nvSpPr>
        <p:spPr>
          <a:xfrm>
            <a:off x="2360644" y="3228392"/>
            <a:ext cx="2519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Objasni zašto i s ćim su zamjenjenje</a:t>
            </a:r>
            <a:endParaRPr lang="hr-HR" dirty="0"/>
          </a:p>
        </p:txBody>
      </p:sp>
      <p:sp>
        <p:nvSpPr>
          <p:cNvPr id="2" name="TextBox 1"/>
          <p:cNvSpPr txBox="1"/>
          <p:nvPr/>
        </p:nvSpPr>
        <p:spPr>
          <a:xfrm>
            <a:off x="6941976" y="1367246"/>
            <a:ext cx="3038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Renata Bradvica. </a:t>
            </a:r>
            <a:r>
              <a:rPr lang="hr-HR" b="1" dirty="0" smtClean="0">
                <a:solidFill>
                  <a:srgbClr val="C00000"/>
                </a:solidFill>
              </a:rPr>
              <a:t>Video predavanja ove lekcije</a:t>
            </a:r>
            <a:endParaRPr lang="hr-H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45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7A658-20B0-4504-9F55-21C19B95D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193"/>
            <a:ext cx="3263705" cy="3256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BECFF-E2FE-4059-A6CB-F5B54ECD1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817" y="897982"/>
            <a:ext cx="2251852" cy="3152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AD579D-A0F5-427E-96CE-FE0D22D82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812" y="689925"/>
            <a:ext cx="4039309" cy="2681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0084C0-A685-419D-8DDA-9136862C6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10157">
            <a:off x="8597252" y="2599669"/>
            <a:ext cx="3331675" cy="2118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49B512-3F40-440C-AE8B-AC803E1C1D56}"/>
              </a:ext>
            </a:extLst>
          </p:cNvPr>
          <p:cNvSpPr txBox="1"/>
          <p:nvPr/>
        </p:nvSpPr>
        <p:spPr>
          <a:xfrm>
            <a:off x="8492904" y="122838"/>
            <a:ext cx="3540369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800" dirty="0"/>
              <a:t>Kućanski uređaja koji električnu energiju pretvaraju u mehaničku pomoću elektromotora.</a:t>
            </a:r>
          </a:p>
        </p:txBody>
      </p:sp>
      <p:graphicFrame>
        <p:nvGraphicFramePr>
          <p:cNvPr id="20" name="TextBox 15">
            <a:extLst>
              <a:ext uri="{FF2B5EF4-FFF2-40B4-BE49-F238E27FC236}">
                <a16:creationId xmlns:a16="http://schemas.microsoft.com/office/drawing/2014/main" id="{E5020299-FBCB-4C71-BCD2-32F1F170E2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862812"/>
              </p:ext>
            </p:extLst>
          </p:nvPr>
        </p:nvGraphicFramePr>
        <p:xfrm>
          <a:off x="218049" y="4050575"/>
          <a:ext cx="11589638" cy="3346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34491" y="330926"/>
            <a:ext cx="3979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solidFill>
                  <a:srgbClr val="C00000"/>
                </a:solidFill>
              </a:rPr>
              <a:t>Koji je princip rada i kako se koriste na ispravan način?</a:t>
            </a:r>
            <a:endParaRPr lang="hr-H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76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0830684-B160-41E6-B61C-93CDAA1C7C09}"/>
              </a:ext>
            </a:extLst>
          </p:cNvPr>
          <p:cNvSpPr txBox="1"/>
          <p:nvPr/>
        </p:nvSpPr>
        <p:spPr>
          <a:xfrm>
            <a:off x="2343285" y="718963"/>
            <a:ext cx="6098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>
                <a:hlinkClick r:id="rId2"/>
              </a:rPr>
              <a:t>Otkrij kako funkcionira hladnjak?!</a:t>
            </a:r>
            <a:endParaRPr lang="hr-HR" sz="2800" dirty="0"/>
          </a:p>
        </p:txBody>
      </p:sp>
      <p:sp>
        <p:nvSpPr>
          <p:cNvPr id="16" name="TextBox 15">
            <a:hlinkClick r:id="rId3"/>
            <a:extLst>
              <a:ext uri="{FF2B5EF4-FFF2-40B4-BE49-F238E27FC236}">
                <a16:creationId xmlns:a16="http://schemas.microsoft.com/office/drawing/2014/main" id="{83F96ABA-E7E3-41FD-9FB7-268857DC1A61}"/>
              </a:ext>
            </a:extLst>
          </p:cNvPr>
          <p:cNvSpPr txBox="1"/>
          <p:nvPr/>
        </p:nvSpPr>
        <p:spPr>
          <a:xfrm>
            <a:off x="2343285" y="2993401"/>
            <a:ext cx="6098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>
                <a:hlinkClick r:id="rId4"/>
              </a:rPr>
              <a:t>Otkrij kako funkcionira usisivač?!</a:t>
            </a:r>
            <a:endParaRPr lang="hr-HR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113CE6-3915-4C21-A268-2E8B5C946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3788" y="3844318"/>
            <a:ext cx="2032458" cy="2915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3C0266-1596-40EA-8EA8-B11F31069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281" y="202725"/>
            <a:ext cx="2085013" cy="2078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8994" y="1367246"/>
            <a:ext cx="313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Bitan link- za ponoviti 7. razred</a:t>
            </a:r>
            <a:endParaRPr lang="hr-HR" dirty="0"/>
          </a:p>
        </p:txBody>
      </p:sp>
      <p:sp>
        <p:nvSpPr>
          <p:cNvPr id="5" name="TextBox 4"/>
          <p:cNvSpPr txBox="1"/>
          <p:nvPr/>
        </p:nvSpPr>
        <p:spPr>
          <a:xfrm>
            <a:off x="5974080" y="1367246"/>
            <a:ext cx="1611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Video. El uređaji  Klikni  ipogledaj!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0454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8A3F24-8928-4D1D-902F-0B4902122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95" y="255707"/>
            <a:ext cx="11737410" cy="660229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8273143" y="748937"/>
            <a:ext cx="23338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>
                <a:solidFill>
                  <a:schemeClr val="bg1"/>
                </a:solidFill>
              </a:rPr>
              <a:t>U knjigu zaviri iza sve na slici nauči kako i zašto,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Predstavi kolegama sliku koju želiš... Nastavnik bira.</a:t>
            </a:r>
            <a:endParaRPr lang="hr-H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55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BFCD9F-6579-4869-9C4A-D8CEB1A41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72" y="232116"/>
            <a:ext cx="11366696" cy="6393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66949" y="1733006"/>
            <a:ext cx="309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Koristi  tablicu i kroz nekoliko zadataka usvoji povezanost</a:t>
            </a:r>
            <a:endParaRPr lang="hr-HR" dirty="0"/>
          </a:p>
        </p:txBody>
      </p:sp>
      <p:sp>
        <p:nvSpPr>
          <p:cNvPr id="4" name="TextBox 3"/>
          <p:cNvSpPr txBox="1"/>
          <p:nvPr/>
        </p:nvSpPr>
        <p:spPr>
          <a:xfrm>
            <a:off x="8299269" y="1820091"/>
            <a:ext cx="2856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rgbClr val="C00000"/>
                </a:solidFill>
                <a:hlinkClick r:id="rId3"/>
              </a:rPr>
              <a:t>Otpor</a:t>
            </a:r>
            <a:r>
              <a:rPr lang="hr-HR" sz="2400" b="1" dirty="0" smtClean="0">
                <a:solidFill>
                  <a:srgbClr val="C00000"/>
                </a:solidFill>
              </a:rPr>
              <a:t> klikni i usvoji</a:t>
            </a:r>
            <a:endParaRPr lang="hr-H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0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666F22-3C5D-4AFD-A1D8-3EDEE20BF67D}"/>
              </a:ext>
            </a:extLst>
          </p:cNvPr>
          <p:cNvSpPr txBox="1"/>
          <p:nvPr/>
        </p:nvSpPr>
        <p:spPr>
          <a:xfrm>
            <a:off x="1040296" y="768626"/>
            <a:ext cx="9157252" cy="2123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4400" dirty="0"/>
              <a:t>VJEŽBA </a:t>
            </a:r>
          </a:p>
          <a:p>
            <a:r>
              <a:rPr lang="hr-HR" sz="4400" dirty="0"/>
              <a:t>LISTIĆ 4</a:t>
            </a:r>
          </a:p>
          <a:p>
            <a:r>
              <a:rPr lang="hr-HR" sz="4400" dirty="0"/>
              <a:t>Električna trošila u kućanstvu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5AF57F-D7F5-4562-9689-9D6B9BFCC851}"/>
              </a:ext>
            </a:extLst>
          </p:cNvPr>
          <p:cNvSpPr txBox="1"/>
          <p:nvPr/>
        </p:nvSpPr>
        <p:spPr>
          <a:xfrm>
            <a:off x="1060174" y="4002157"/>
            <a:ext cx="52743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dirty="0"/>
              <a:t>Kada riješiš listić zamijeni ga sa svojim prijateljem u klupi te međusobno provjerite točnost svojih odgovora.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FE7E4-3E06-4469-879F-83EAA504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3793067"/>
            <a:ext cx="2881839" cy="181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579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26D8236-C951-4CE5-8ED9-55BD8E8BF0C0}"/>
              </a:ext>
            </a:extLst>
          </p:cNvPr>
          <p:cNvSpPr txBox="1"/>
          <p:nvPr/>
        </p:nvSpPr>
        <p:spPr>
          <a:xfrm>
            <a:off x="782679" y="781655"/>
            <a:ext cx="5618121" cy="563231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VJEŽBA</a:t>
            </a:r>
          </a:p>
          <a:p>
            <a:r>
              <a:rPr lang="hr-HR" sz="3600"/>
              <a:t>OČITAVANJE VRIJEDNOSTI </a:t>
            </a:r>
            <a:r>
              <a:rPr lang="hr-HR" sz="3600" dirty="0"/>
              <a:t>OTPORNIKA</a:t>
            </a:r>
          </a:p>
          <a:p>
            <a:endParaRPr lang="hr-HR" sz="3600" dirty="0"/>
          </a:p>
          <a:p>
            <a:r>
              <a:rPr lang="hr-HR" sz="3600" dirty="0"/>
              <a:t>OPERACIJSKA LISTA 3</a:t>
            </a:r>
          </a:p>
          <a:p>
            <a:r>
              <a:rPr lang="hr-HR" sz="3600" dirty="0"/>
              <a:t>IZRADA MODELA BIMETALA</a:t>
            </a:r>
          </a:p>
          <a:p>
            <a:endParaRPr lang="hr-HR" sz="3600" dirty="0"/>
          </a:p>
          <a:p>
            <a:r>
              <a:rPr lang="hr-HR" sz="3600" dirty="0"/>
              <a:t>OPERACIJSKA LISTA 4</a:t>
            </a:r>
          </a:p>
          <a:p>
            <a:r>
              <a:rPr lang="hr-HR" sz="3600" dirty="0"/>
              <a:t>MODEL ELEKTROMOTORA</a:t>
            </a:r>
          </a:p>
          <a:p>
            <a:endParaRPr lang="hr-HR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B02BB7-FDA6-4248-8BAF-76FB3FF8865A}"/>
              </a:ext>
            </a:extLst>
          </p:cNvPr>
          <p:cNvSpPr txBox="1"/>
          <p:nvPr/>
        </p:nvSpPr>
        <p:spPr>
          <a:xfrm>
            <a:off x="6400800" y="1874728"/>
            <a:ext cx="3687576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42094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74" y="1820736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3CCA69-18AC-4177-96E0-9C289DE22A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680552"/>
              </p:ext>
            </p:extLst>
          </p:nvPr>
        </p:nvGraphicFramePr>
        <p:xfrm>
          <a:off x="855510" y="2143642"/>
          <a:ext cx="6088519" cy="3956939"/>
        </p:xfrm>
        <a:graphic>
          <a:graphicData uri="http://schemas.openxmlformats.org/drawingml/2006/table">
            <a:tbl>
              <a:tblPr firstRow="1" firstCol="1" bandRow="1"/>
              <a:tblGrid>
                <a:gridCol w="4106712">
                  <a:extLst>
                    <a:ext uri="{9D8B030D-6E8A-4147-A177-3AD203B41FA5}">
                      <a16:colId xmlns:a16="http://schemas.microsoft.com/office/drawing/2014/main" val="914713978"/>
                    </a:ext>
                  </a:extLst>
                </a:gridCol>
                <a:gridCol w="1981807">
                  <a:extLst>
                    <a:ext uri="{9D8B030D-6E8A-4147-A177-3AD203B41FA5}">
                      <a16:colId xmlns:a16="http://schemas.microsoft.com/office/drawing/2014/main" val="1600104466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 VREDNOVANJA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524263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Razumijem pojam </a:t>
                      </a:r>
                      <a:r>
                        <a:rPr lang="hr-HR" sz="20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trošilo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00399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vrste rasvjetnih tijela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789748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Razlikujem osnovne fizikalne veličine i mjerne jedinice fizikalnih veličina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934119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kućanske uređaji koji u pretvorbi električne energije koriste grijače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05460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Mogu navesti kućanske uređaji koji u svom sustavu imaju elektromotor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997608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Zadovoljan sam svojim radom na današnjem satu</a:t>
                      </a:r>
                      <a:endParaRPr lang="hr-H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81000" algn="l"/>
                        </a:tabLst>
                      </a:pPr>
                      <a:r>
                        <a:rPr lang="hr-H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503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1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2781</TotalTime>
  <Words>335</Words>
  <Application>Microsoft Office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Windows User</cp:lastModifiedBy>
  <cp:revision>58</cp:revision>
  <dcterms:created xsi:type="dcterms:W3CDTF">2021-03-28T05:05:24Z</dcterms:created>
  <dcterms:modified xsi:type="dcterms:W3CDTF">2023-01-20T07:00:25Z</dcterms:modified>
</cp:coreProperties>
</file>